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1"/>
    <p:sldId id="257" r:id="rId72"/>
    <p:sldId id="258" r:id="rId73"/>
    <p:sldId id="259" r:id="rId74"/>
    <p:sldId id="260" r:id="rId75"/>
    <p:sldId id="261" r:id="rId76"/>
    <p:sldId id="262" r:id="rId77"/>
    <p:sldId id="263" r:id="rId78"/>
    <p:sldId id="264" r:id="rId79"/>
    <p:sldId id="265" r:id="rId80"/>
    <p:sldId id="266" r:id="rId81"/>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eague Spartan" charset="1" panose="00000800000000000000"/>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DM Sans" charset="1" panose="00000000000000000000"/>
      <p:regular r:id="rId17"/>
    </p:embeddedFont>
    <p:embeddedFont>
      <p:font typeface="DM Sans Bold" charset="1" panose="00000000000000000000"/>
      <p:regular r:id="rId18"/>
    </p:embeddedFont>
    <p:embeddedFont>
      <p:font typeface="DM Sans Italics" charset="1" panose="00000000000000000000"/>
      <p:regular r:id="rId19"/>
    </p:embeddedFont>
    <p:embeddedFont>
      <p:font typeface="DM Sans Bold Italics" charset="1" panose="00000000000000000000"/>
      <p:regular r:id="rId20"/>
    </p:embeddedFont>
    <p:embeddedFont>
      <p:font typeface="Akzidenz-Grotesk" charset="1" panose="02000503030000020003"/>
      <p:regular r:id="rId21"/>
    </p:embeddedFont>
    <p:embeddedFont>
      <p:font typeface="Akzidenz-Grotesk Bold" charset="1" panose="02000803050000020004"/>
      <p:regular r:id="rId22"/>
    </p:embeddedFont>
    <p:embeddedFont>
      <p:font typeface="Akzidenz-Grotesk Italics" charset="1" panose="02000503050000090004"/>
      <p:regular r:id="rId23"/>
    </p:embeddedFont>
    <p:embeddedFont>
      <p:font typeface="Akzidenz-Grotesk Bold Italics" charset="1" panose="02000803060000090004"/>
      <p:regular r:id="rId24"/>
    </p:embeddedFont>
    <p:embeddedFont>
      <p:font typeface="Akzidenz-Grotesk Light" charset="1" panose="02000506040000020003"/>
      <p:regular r:id="rId25"/>
    </p:embeddedFont>
    <p:embeddedFont>
      <p:font typeface="Akzidenz-Grotesk Medium" charset="1" panose="02000603030000020004"/>
      <p:regular r:id="rId26"/>
    </p:embeddedFont>
    <p:embeddedFont>
      <p:font typeface="Akzidenz-Grotesk Heavy" charset="1" panose="02000503050000020004"/>
      <p:regular r:id="rId27"/>
    </p:embeddedFont>
    <p:embeddedFont>
      <p:font typeface="Akzidenz-Grotesk Heavy Italics" charset="1" panose="02000003030000090004"/>
      <p:regular r:id="rId28"/>
    </p:embeddedFont>
    <p:embeddedFont>
      <p:font typeface="Canva Sans" charset="1" panose="020B0503030501040103"/>
      <p:regular r:id="rId29"/>
    </p:embeddedFont>
    <p:embeddedFont>
      <p:font typeface="Canva Sans Bold" charset="1" panose="020B0803030501040103"/>
      <p:regular r:id="rId30"/>
    </p:embeddedFont>
    <p:embeddedFont>
      <p:font typeface="Canva Sans Italics" charset="1" panose="020B0503030501040103"/>
      <p:regular r:id="rId31"/>
    </p:embeddedFont>
    <p:embeddedFont>
      <p:font typeface="Canva Sans Bold Italics" charset="1" panose="020B0803030501040103"/>
      <p:regular r:id="rId32"/>
    </p:embeddedFont>
    <p:embeddedFont>
      <p:font typeface="Canva Sans Medium" charset="1" panose="020B0603030501040103"/>
      <p:regular r:id="rId33"/>
    </p:embeddedFont>
    <p:embeddedFont>
      <p:font typeface="Canva Sans Medium Italics" charset="1" panose="020B0603030501040103"/>
      <p:regular r:id="rId34"/>
    </p:embeddedFont>
    <p:embeddedFont>
      <p:font typeface="Open Sauce" charset="1" panose="00000500000000000000"/>
      <p:regular r:id="rId35"/>
    </p:embeddedFont>
    <p:embeddedFont>
      <p:font typeface="Open Sauce Bold" charset="1" panose="00000800000000000000"/>
      <p:regular r:id="rId36"/>
    </p:embeddedFont>
    <p:embeddedFont>
      <p:font typeface="Open Sauce Italics" charset="1" panose="00000500000000000000"/>
      <p:regular r:id="rId37"/>
    </p:embeddedFont>
    <p:embeddedFont>
      <p:font typeface="Open Sauce Bold Italics" charset="1" panose="00000800000000000000"/>
      <p:regular r:id="rId38"/>
    </p:embeddedFont>
    <p:embeddedFont>
      <p:font typeface="Open Sauce Light" charset="1" panose="00000400000000000000"/>
      <p:regular r:id="rId39"/>
    </p:embeddedFont>
    <p:embeddedFont>
      <p:font typeface="Open Sauce Light Italics" charset="1" panose="00000400000000000000"/>
      <p:regular r:id="rId40"/>
    </p:embeddedFont>
    <p:embeddedFont>
      <p:font typeface="Open Sauce Medium" charset="1" panose="00000600000000000000"/>
      <p:regular r:id="rId41"/>
    </p:embeddedFont>
    <p:embeddedFont>
      <p:font typeface="Open Sauce Medium Italics" charset="1" panose="00000600000000000000"/>
      <p:regular r:id="rId42"/>
    </p:embeddedFont>
    <p:embeddedFont>
      <p:font typeface="Open Sauce Semi-Bold" charset="1" panose="00000700000000000000"/>
      <p:regular r:id="rId43"/>
    </p:embeddedFont>
    <p:embeddedFont>
      <p:font typeface="Open Sauce Semi-Bold Italics" charset="1" panose="00000700000000000000"/>
      <p:regular r:id="rId44"/>
    </p:embeddedFont>
    <p:embeddedFont>
      <p:font typeface="Open Sauce Heavy" charset="1" panose="00000A00000000000000"/>
      <p:regular r:id="rId45"/>
    </p:embeddedFont>
    <p:embeddedFont>
      <p:font typeface="Open Sauce Heavy Italics" charset="1" panose="00000A00000000000000"/>
      <p:regular r:id="rId46"/>
    </p:embeddedFont>
    <p:embeddedFont>
      <p:font typeface="HK Grotesk" charset="1" panose="00000500000000000000"/>
      <p:regular r:id="rId47"/>
    </p:embeddedFont>
    <p:embeddedFont>
      <p:font typeface="HK Grotesk Bold" charset="1" panose="00000800000000000000"/>
      <p:regular r:id="rId48"/>
    </p:embeddedFont>
    <p:embeddedFont>
      <p:font typeface="HK Grotesk Italics" charset="1" panose="00000500000000000000"/>
      <p:regular r:id="rId49"/>
    </p:embeddedFont>
    <p:embeddedFont>
      <p:font typeface="HK Grotesk Bold Italics" charset="1" panose="00000800000000000000"/>
      <p:regular r:id="rId50"/>
    </p:embeddedFont>
    <p:embeddedFont>
      <p:font typeface="HK Grotesk Light" charset="1" panose="00000400000000000000"/>
      <p:regular r:id="rId51"/>
    </p:embeddedFont>
    <p:embeddedFont>
      <p:font typeface="HK Grotesk Light Italics" charset="1" panose="00000400000000000000"/>
      <p:regular r:id="rId52"/>
    </p:embeddedFont>
    <p:embeddedFont>
      <p:font typeface="HK Grotesk Medium" charset="1" panose="00000600000000000000"/>
      <p:regular r:id="rId53"/>
    </p:embeddedFont>
    <p:embeddedFont>
      <p:font typeface="HK Grotesk Medium Italics" charset="1" panose="00000600000000000000"/>
      <p:regular r:id="rId54"/>
    </p:embeddedFont>
    <p:embeddedFont>
      <p:font typeface="HK Grotesk Semi-Bold" charset="1" panose="00000700000000000000"/>
      <p:regular r:id="rId55"/>
    </p:embeddedFont>
    <p:embeddedFont>
      <p:font typeface="HK Grotesk Semi-Bold Italics" charset="1" panose="00000700000000000000"/>
      <p:regular r:id="rId56"/>
    </p:embeddedFont>
    <p:embeddedFont>
      <p:font typeface="Open Sans" charset="1" panose="020B0606030504020204"/>
      <p:regular r:id="rId57"/>
    </p:embeddedFont>
    <p:embeddedFont>
      <p:font typeface="Open Sans Bold" charset="1" panose="020B0806030504020204"/>
      <p:regular r:id="rId58"/>
    </p:embeddedFont>
    <p:embeddedFont>
      <p:font typeface="Open Sans Italics" charset="1" panose="020B0606030504020204"/>
      <p:regular r:id="rId59"/>
    </p:embeddedFont>
    <p:embeddedFont>
      <p:font typeface="Open Sans Bold Italics" charset="1" panose="020B0806030504020204"/>
      <p:regular r:id="rId60"/>
    </p:embeddedFont>
    <p:embeddedFont>
      <p:font typeface="Open Sans Light" charset="1" panose="020B0306030504020204"/>
      <p:regular r:id="rId61"/>
    </p:embeddedFont>
    <p:embeddedFont>
      <p:font typeface="Open Sans Light Italics" charset="1" panose="020B0306030504020204"/>
      <p:regular r:id="rId62"/>
    </p:embeddedFont>
    <p:embeddedFont>
      <p:font typeface="Open Sans Ultra-Bold" charset="1" panose="00000000000000000000"/>
      <p:regular r:id="rId63"/>
    </p:embeddedFont>
    <p:embeddedFont>
      <p:font typeface="Open Sans Ultra-Bold Italics" charset="1" panose="00000000000000000000"/>
      <p:regular r:id="rId64"/>
    </p:embeddedFont>
    <p:embeddedFont>
      <p:font typeface="Inter" charset="1" panose="020B0502030000000004"/>
      <p:regular r:id="rId65"/>
    </p:embeddedFont>
    <p:embeddedFont>
      <p:font typeface="Inter Bold" charset="1" panose="020B0802030000000004"/>
      <p:regular r:id="rId66"/>
    </p:embeddedFont>
    <p:embeddedFont>
      <p:font typeface="Inter Italics" charset="1" panose="020B0502030000000004"/>
      <p:regular r:id="rId67"/>
    </p:embeddedFont>
    <p:embeddedFont>
      <p:font typeface="Inter Bold Italics" charset="1" panose="020B0802030000000004"/>
      <p:regular r:id="rId68"/>
    </p:embeddedFont>
    <p:embeddedFont>
      <p:font typeface="Inter Thin" charset="1" panose="020B0A02050000000004"/>
      <p:regular r:id="rId69"/>
    </p:embeddedFont>
    <p:embeddedFont>
      <p:font typeface="Inter Thin Italics" charset="1" panose="020B0A02050000000004"/>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slides/slide1.xml" Type="http://schemas.openxmlformats.org/officeDocument/2006/relationships/slide"/><Relationship Id="rId72" Target="slides/slide2.xml" Type="http://schemas.openxmlformats.org/officeDocument/2006/relationships/slide"/><Relationship Id="rId73" Target="slides/slide3.xml" Type="http://schemas.openxmlformats.org/officeDocument/2006/relationships/slide"/><Relationship Id="rId74" Target="slides/slide4.xml" Type="http://schemas.openxmlformats.org/officeDocument/2006/relationships/slide"/><Relationship Id="rId75" Target="slides/slide5.xml" Type="http://schemas.openxmlformats.org/officeDocument/2006/relationships/slide"/><Relationship Id="rId76" Target="slides/slide6.xml" Type="http://schemas.openxmlformats.org/officeDocument/2006/relationships/slide"/><Relationship Id="rId77" Target="slides/slide7.xml" Type="http://schemas.openxmlformats.org/officeDocument/2006/relationships/slide"/><Relationship Id="rId78" Target="slides/slide8.xml" Type="http://schemas.openxmlformats.org/officeDocument/2006/relationships/slide"/><Relationship Id="rId79" Target="slides/slide9.xml" Type="http://schemas.openxmlformats.org/officeDocument/2006/relationships/slide"/><Relationship Id="rId8" Target="fonts/font8.fntdata" Type="http://schemas.openxmlformats.org/officeDocument/2006/relationships/font"/><Relationship Id="rId80" Target="slides/slide10.xml" Type="http://schemas.openxmlformats.org/officeDocument/2006/relationships/slide"/><Relationship Id="rId81" Target="slides/slide11.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383381" y="376238"/>
            <a:ext cx="17521238" cy="9534525"/>
          </a:xfrm>
          <a:custGeom>
            <a:avLst/>
            <a:gdLst/>
            <a:ahLst/>
            <a:cxnLst/>
            <a:rect r="r" b="b" t="t" l="l"/>
            <a:pathLst>
              <a:path h="9534525" w="17521238">
                <a:moveTo>
                  <a:pt x="0" y="0"/>
                </a:moveTo>
                <a:lnTo>
                  <a:pt x="17521238" y="0"/>
                </a:lnTo>
                <a:lnTo>
                  <a:pt x="17521238" y="9534524"/>
                </a:lnTo>
                <a:lnTo>
                  <a:pt x="0" y="9534524"/>
                </a:lnTo>
                <a:lnTo>
                  <a:pt x="0" y="0"/>
                </a:lnTo>
                <a:close/>
              </a:path>
            </a:pathLst>
          </a:custGeom>
          <a:blipFill>
            <a:blip r:embed="rId2">
              <a:alphaModFix amt="19999"/>
            </a:blip>
            <a:stretch>
              <a:fillRect l="0" t="-18912" r="0" b="-18912"/>
            </a:stretch>
          </a:blipFill>
        </p:spPr>
      </p:sp>
      <p:sp>
        <p:nvSpPr>
          <p:cNvPr name="TextBox 3" id="3"/>
          <p:cNvSpPr txBox="true"/>
          <p:nvPr/>
        </p:nvSpPr>
        <p:spPr>
          <a:xfrm rot="0">
            <a:off x="1925762" y="3058280"/>
            <a:ext cx="13615232" cy="2909386"/>
          </a:xfrm>
          <a:prstGeom prst="rect">
            <a:avLst/>
          </a:prstGeom>
        </p:spPr>
        <p:txBody>
          <a:bodyPr anchor="t" rtlCol="false" tIns="0" lIns="0" bIns="0" rIns="0">
            <a:spAutoFit/>
          </a:bodyPr>
          <a:lstStyle/>
          <a:p>
            <a:pPr>
              <a:lnSpc>
                <a:spcPts val="11350"/>
              </a:lnSpc>
            </a:pPr>
            <a:r>
              <a:rPr lang="en-US" sz="10318" spc="103">
                <a:solidFill>
                  <a:srgbClr val="FFFFFF"/>
                </a:solidFill>
                <a:latin typeface="Open Sauce Bold"/>
              </a:rPr>
              <a:t>Agile Board CLI Application</a:t>
            </a:r>
          </a:p>
        </p:txBody>
      </p:sp>
      <p:sp>
        <p:nvSpPr>
          <p:cNvPr name="TextBox 4" id="4"/>
          <p:cNvSpPr txBox="true"/>
          <p:nvPr/>
        </p:nvSpPr>
        <p:spPr>
          <a:xfrm rot="0">
            <a:off x="1925762" y="1834401"/>
            <a:ext cx="13615232" cy="496229"/>
          </a:xfrm>
          <a:prstGeom prst="rect">
            <a:avLst/>
          </a:prstGeom>
        </p:spPr>
        <p:txBody>
          <a:bodyPr anchor="t" rtlCol="false" tIns="0" lIns="0" bIns="0" rIns="0">
            <a:spAutoFit/>
          </a:bodyPr>
          <a:lstStyle/>
          <a:p>
            <a:pPr>
              <a:lnSpc>
                <a:spcPts val="4012"/>
              </a:lnSpc>
              <a:spcBef>
                <a:spcPct val="0"/>
              </a:spcBef>
            </a:pPr>
            <a:r>
              <a:rPr lang="en-US" sz="2866" spc="286">
                <a:solidFill>
                  <a:srgbClr val="FFFFFF"/>
                </a:solidFill>
                <a:latin typeface="Open Sauce"/>
              </a:rPr>
              <a:t>EFFICIENT PROJECT MANAGEMENT FOR AGILE TEAMS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864925"/>
            <a:chOff x="0" y="0"/>
            <a:chExt cx="24384000" cy="5153233"/>
          </a:xfrm>
        </p:grpSpPr>
        <p:pic>
          <p:nvPicPr>
            <p:cNvPr name="Picture 3" id="3"/>
            <p:cNvPicPr>
              <a:picLocks noChangeAspect="true"/>
            </p:cNvPicPr>
            <p:nvPr/>
          </p:nvPicPr>
          <p:blipFill>
            <a:blip r:embed="rId2"/>
            <a:srcRect l="0" t="61884" r="0" b="6394"/>
            <a:stretch>
              <a:fillRect/>
            </a:stretch>
          </p:blipFill>
          <p:spPr>
            <a:xfrm flipH="false" flipV="false">
              <a:off x="0" y="0"/>
              <a:ext cx="24384000" cy="5153233"/>
            </a:xfrm>
            <a:prstGeom prst="rect">
              <a:avLst/>
            </a:prstGeom>
          </p:spPr>
        </p:pic>
      </p:grpSp>
      <p:sp>
        <p:nvSpPr>
          <p:cNvPr name="TextBox 4" id="4"/>
          <p:cNvSpPr txBox="true"/>
          <p:nvPr/>
        </p:nvSpPr>
        <p:spPr>
          <a:xfrm rot="0">
            <a:off x="1028700" y="4579931"/>
            <a:ext cx="4815350" cy="927113"/>
          </a:xfrm>
          <a:prstGeom prst="rect">
            <a:avLst/>
          </a:prstGeom>
        </p:spPr>
        <p:txBody>
          <a:bodyPr anchor="t" rtlCol="false" tIns="0" lIns="0" bIns="0" rIns="0">
            <a:spAutoFit/>
          </a:bodyPr>
          <a:lstStyle/>
          <a:p>
            <a:pPr>
              <a:lnSpc>
                <a:spcPts val="6707"/>
              </a:lnSpc>
            </a:pPr>
            <a:r>
              <a:rPr lang="en-US" sz="4790">
                <a:solidFill>
                  <a:srgbClr val="FFFFFF"/>
                </a:solidFill>
                <a:latin typeface="Akzidenz-Grotesk Bold"/>
              </a:rPr>
              <a:t>QUESTIONS</a:t>
            </a:r>
          </a:p>
        </p:txBody>
      </p:sp>
      <p:sp>
        <p:nvSpPr>
          <p:cNvPr name="TextBox 5" id="5"/>
          <p:cNvSpPr txBox="true"/>
          <p:nvPr/>
        </p:nvSpPr>
        <p:spPr>
          <a:xfrm rot="0">
            <a:off x="1028700" y="6225267"/>
            <a:ext cx="8623842" cy="889908"/>
          </a:xfrm>
          <a:prstGeom prst="rect">
            <a:avLst/>
          </a:prstGeom>
        </p:spPr>
        <p:txBody>
          <a:bodyPr anchor="t" rtlCol="false" tIns="0" lIns="0" bIns="0" rIns="0">
            <a:spAutoFit/>
          </a:bodyPr>
          <a:lstStyle/>
          <a:p>
            <a:pPr>
              <a:lnSpc>
                <a:spcPts val="3449"/>
              </a:lnSpc>
            </a:pPr>
            <a:r>
              <a:rPr lang="en-US" sz="2464">
                <a:solidFill>
                  <a:srgbClr val="FFFFFF"/>
                </a:solidFill>
                <a:latin typeface="Akzidenz-Grotesk"/>
              </a:rPr>
              <a:t>The floor is open to any questions, challenges, or ideas you would to suggest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F0F0F"/>
        </a:solidFill>
      </p:bgPr>
    </p:bg>
    <p:spTree>
      <p:nvGrpSpPr>
        <p:cNvPr id="1" name=""/>
        <p:cNvGrpSpPr/>
        <p:nvPr/>
      </p:nvGrpSpPr>
      <p:grpSpPr>
        <a:xfrm>
          <a:off x="0" y="0"/>
          <a:ext cx="0" cy="0"/>
          <a:chOff x="0" y="0"/>
          <a:chExt cx="0" cy="0"/>
        </a:xfrm>
      </p:grpSpPr>
      <p:sp>
        <p:nvSpPr>
          <p:cNvPr name="Freeform 2" id="2"/>
          <p:cNvSpPr/>
          <p:nvPr/>
        </p:nvSpPr>
        <p:spPr>
          <a:xfrm flipH="false" flipV="false" rot="0">
            <a:off x="15283358" y="5189498"/>
            <a:ext cx="341781" cy="341781"/>
          </a:xfrm>
          <a:custGeom>
            <a:avLst/>
            <a:gdLst/>
            <a:ahLst/>
            <a:cxnLst/>
            <a:rect r="r" b="b" t="t" l="l"/>
            <a:pathLst>
              <a:path h="341781" w="341781">
                <a:moveTo>
                  <a:pt x="0" y="0"/>
                </a:moveTo>
                <a:lnTo>
                  <a:pt x="341781" y="0"/>
                </a:lnTo>
                <a:lnTo>
                  <a:pt x="341781" y="341781"/>
                </a:lnTo>
                <a:lnTo>
                  <a:pt x="0" y="341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372" y="0"/>
            <a:ext cx="11546220" cy="10287000"/>
          </a:xfrm>
          <a:custGeom>
            <a:avLst/>
            <a:gdLst/>
            <a:ahLst/>
            <a:cxnLst/>
            <a:rect r="r" b="b" t="t" l="l"/>
            <a:pathLst>
              <a:path h="10287000" w="11546220">
                <a:moveTo>
                  <a:pt x="0" y="0"/>
                </a:moveTo>
                <a:lnTo>
                  <a:pt x="11546220" y="0"/>
                </a:lnTo>
                <a:lnTo>
                  <a:pt x="11546220" y="10287000"/>
                </a:lnTo>
                <a:lnTo>
                  <a:pt x="0" y="10287000"/>
                </a:lnTo>
                <a:lnTo>
                  <a:pt x="0" y="0"/>
                </a:lnTo>
                <a:close/>
              </a:path>
            </a:pathLst>
          </a:custGeom>
          <a:blipFill>
            <a:blip r:embed="rId4"/>
            <a:stretch>
              <a:fillRect l="-37759" t="0" r="-4791" b="0"/>
            </a:stretch>
          </a:blipFill>
        </p:spPr>
      </p:sp>
      <p:sp>
        <p:nvSpPr>
          <p:cNvPr name="TextBox 4" id="4"/>
          <p:cNvSpPr txBox="true"/>
          <p:nvPr/>
        </p:nvSpPr>
        <p:spPr>
          <a:xfrm rot="0">
            <a:off x="7442781" y="4175116"/>
            <a:ext cx="8337758" cy="1899287"/>
          </a:xfrm>
          <a:prstGeom prst="rect">
            <a:avLst/>
          </a:prstGeom>
        </p:spPr>
        <p:txBody>
          <a:bodyPr anchor="t" rtlCol="false" tIns="0" lIns="0" bIns="0" rIns="0">
            <a:spAutoFit/>
          </a:bodyPr>
          <a:lstStyle/>
          <a:p>
            <a:pPr>
              <a:lnSpc>
                <a:spcPts val="15586"/>
              </a:lnSpc>
            </a:pPr>
            <a:r>
              <a:rPr lang="en-US" sz="11132">
                <a:solidFill>
                  <a:srgbClr val="EAEAE4"/>
                </a:solidFill>
                <a:latin typeface="League Spartan"/>
              </a:rPr>
              <a:t>Thank you</a:t>
            </a:r>
          </a:p>
        </p:txBody>
      </p:sp>
      <p:sp>
        <p:nvSpPr>
          <p:cNvPr name="AutoShape 5" id="5"/>
          <p:cNvSpPr/>
          <p:nvPr/>
        </p:nvSpPr>
        <p:spPr>
          <a:xfrm rot="5400000">
            <a:off x="10050036" y="1475812"/>
            <a:ext cx="2980199" cy="0"/>
          </a:xfrm>
          <a:prstGeom prst="line">
            <a:avLst/>
          </a:prstGeom>
          <a:ln cap="flat" w="28575">
            <a:solidFill>
              <a:srgbClr val="FFFFFF"/>
            </a:solidFill>
            <a:prstDash val="solid"/>
            <a:headEnd type="none" len="sm" w="sm"/>
            <a:tailEnd type="none" len="sm" w="sm"/>
          </a:ln>
        </p:spPr>
      </p:sp>
      <p:sp>
        <p:nvSpPr>
          <p:cNvPr name="AutoShape 6" id="6"/>
          <p:cNvSpPr/>
          <p:nvPr/>
        </p:nvSpPr>
        <p:spPr>
          <a:xfrm rot="5399999">
            <a:off x="10795014" y="6868037"/>
            <a:ext cx="1490242" cy="0"/>
          </a:xfrm>
          <a:prstGeom prst="line">
            <a:avLst/>
          </a:prstGeom>
          <a:ln cap="flat" w="28575">
            <a:solidFill>
              <a:srgbClr val="FFFFFF"/>
            </a:solidFill>
            <a:prstDash val="solid"/>
            <a:headEnd type="none" len="sm" w="sm"/>
            <a:tailEnd type="none" len="sm" w="sm"/>
          </a:ln>
        </p:spPr>
      </p:sp>
      <p:sp>
        <p:nvSpPr>
          <p:cNvPr name="AutoShape 7" id="7"/>
          <p:cNvSpPr/>
          <p:nvPr/>
        </p:nvSpPr>
        <p:spPr>
          <a:xfrm rot="5399999">
            <a:off x="11187209" y="9891212"/>
            <a:ext cx="763001" cy="0"/>
          </a:xfrm>
          <a:prstGeom prst="line">
            <a:avLst/>
          </a:prstGeom>
          <a:ln cap="flat" w="2857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0">
            <a:off x="-2176536" y="-2402990"/>
            <a:ext cx="15092981" cy="1509298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134976" y="6133976"/>
            <a:ext cx="6248649" cy="6248649"/>
          </a:xfrm>
          <a:custGeom>
            <a:avLst/>
            <a:gdLst/>
            <a:ahLst/>
            <a:cxnLst/>
            <a:rect r="r" b="b" t="t" l="l"/>
            <a:pathLst>
              <a:path h="6248649" w="6248649">
                <a:moveTo>
                  <a:pt x="0" y="0"/>
                </a:moveTo>
                <a:lnTo>
                  <a:pt x="6248648" y="0"/>
                </a:lnTo>
                <a:lnTo>
                  <a:pt x="6248648" y="6248648"/>
                </a:lnTo>
                <a:lnTo>
                  <a:pt x="0" y="624864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334488" y="1416445"/>
            <a:ext cx="7308056" cy="832797"/>
          </a:xfrm>
          <a:prstGeom prst="rect">
            <a:avLst/>
          </a:prstGeom>
        </p:spPr>
        <p:txBody>
          <a:bodyPr anchor="t" rtlCol="false" tIns="0" lIns="0" bIns="0" rIns="0">
            <a:spAutoFit/>
          </a:bodyPr>
          <a:lstStyle/>
          <a:p>
            <a:pPr>
              <a:lnSpc>
                <a:spcPts val="6623"/>
              </a:lnSpc>
            </a:pPr>
            <a:r>
              <a:rPr lang="en-US" sz="4731">
                <a:solidFill>
                  <a:srgbClr val="000000"/>
                </a:solidFill>
                <a:latin typeface="Arimo Bold"/>
              </a:rPr>
              <a:t>TABLE OF CONTENTS</a:t>
            </a:r>
          </a:p>
        </p:txBody>
      </p:sp>
      <p:sp>
        <p:nvSpPr>
          <p:cNvPr name="TextBox 8" id="8"/>
          <p:cNvSpPr txBox="true"/>
          <p:nvPr/>
        </p:nvSpPr>
        <p:spPr>
          <a:xfrm rot="0">
            <a:off x="3884087" y="2850946"/>
            <a:ext cx="5259913" cy="5313704"/>
          </a:xfrm>
          <a:prstGeom prst="rect">
            <a:avLst/>
          </a:prstGeom>
        </p:spPr>
        <p:txBody>
          <a:bodyPr anchor="t" rtlCol="false" tIns="0" lIns="0" bIns="0" rIns="0">
            <a:spAutoFit/>
          </a:bodyPr>
          <a:lstStyle/>
          <a:p>
            <a:pPr>
              <a:lnSpc>
                <a:spcPts val="5318"/>
              </a:lnSpc>
            </a:pPr>
            <a:r>
              <a:rPr lang="en-US" sz="3799">
                <a:solidFill>
                  <a:srgbClr val="000000"/>
                </a:solidFill>
                <a:latin typeface="DM Sans"/>
              </a:rPr>
              <a:t>Introduction </a:t>
            </a:r>
          </a:p>
          <a:p>
            <a:pPr>
              <a:lnSpc>
                <a:spcPts val="5318"/>
              </a:lnSpc>
            </a:pPr>
            <a:r>
              <a:rPr lang="en-US" sz="3799">
                <a:solidFill>
                  <a:srgbClr val="000000"/>
                </a:solidFill>
                <a:latin typeface="DM Sans"/>
              </a:rPr>
              <a:t>The Team</a:t>
            </a:r>
          </a:p>
          <a:p>
            <a:pPr>
              <a:lnSpc>
                <a:spcPts val="5318"/>
              </a:lnSpc>
            </a:pPr>
            <a:r>
              <a:rPr lang="en-US" sz="3799">
                <a:solidFill>
                  <a:srgbClr val="000000"/>
                </a:solidFill>
                <a:latin typeface="DM Sans"/>
              </a:rPr>
              <a:t>UML</a:t>
            </a:r>
          </a:p>
          <a:p>
            <a:pPr>
              <a:lnSpc>
                <a:spcPts val="5318"/>
              </a:lnSpc>
            </a:pPr>
            <a:r>
              <a:rPr lang="en-US" sz="3799">
                <a:solidFill>
                  <a:srgbClr val="000000"/>
                </a:solidFill>
                <a:latin typeface="DM Sans"/>
              </a:rPr>
              <a:t>Key Features</a:t>
            </a:r>
          </a:p>
          <a:p>
            <a:pPr>
              <a:lnSpc>
                <a:spcPts val="5318"/>
              </a:lnSpc>
            </a:pPr>
            <a:r>
              <a:rPr lang="en-US" sz="3799">
                <a:solidFill>
                  <a:srgbClr val="000000"/>
                </a:solidFill>
                <a:latin typeface="DM Sans"/>
              </a:rPr>
              <a:t>Design Patterns </a:t>
            </a:r>
          </a:p>
          <a:p>
            <a:pPr>
              <a:lnSpc>
                <a:spcPts val="5318"/>
              </a:lnSpc>
            </a:pPr>
            <a:r>
              <a:rPr lang="en-US" sz="3799">
                <a:solidFill>
                  <a:srgbClr val="000000"/>
                </a:solidFill>
                <a:latin typeface="DM Sans"/>
              </a:rPr>
              <a:t>Future Improvements</a:t>
            </a:r>
          </a:p>
          <a:p>
            <a:pPr>
              <a:lnSpc>
                <a:spcPts val="5318"/>
              </a:lnSpc>
            </a:pPr>
            <a:r>
              <a:rPr lang="en-US" sz="3799">
                <a:solidFill>
                  <a:srgbClr val="000000"/>
                </a:solidFill>
                <a:latin typeface="DM Sans"/>
              </a:rPr>
              <a:t>Questions</a:t>
            </a:r>
          </a:p>
          <a:p>
            <a:pPr>
              <a:lnSpc>
                <a:spcPts val="5318"/>
              </a:lnSpc>
            </a:pPr>
            <a:r>
              <a:rPr lang="en-US" sz="3799">
                <a:solidFill>
                  <a:srgbClr val="000000"/>
                </a:solidFill>
                <a:latin typeface="DM Sans"/>
              </a:rPr>
              <a:t>Thank you </a:t>
            </a:r>
          </a:p>
        </p:txBody>
      </p:sp>
      <p:sp>
        <p:nvSpPr>
          <p:cNvPr name="TextBox 9" id="9"/>
          <p:cNvSpPr txBox="true"/>
          <p:nvPr/>
        </p:nvSpPr>
        <p:spPr>
          <a:xfrm rot="0">
            <a:off x="2334488" y="2829351"/>
            <a:ext cx="1351890" cy="5332900"/>
          </a:xfrm>
          <a:prstGeom prst="rect">
            <a:avLst/>
          </a:prstGeom>
        </p:spPr>
        <p:txBody>
          <a:bodyPr anchor="t" rtlCol="false" tIns="0" lIns="0" bIns="0" rIns="0">
            <a:spAutoFit/>
          </a:bodyPr>
          <a:lstStyle/>
          <a:p>
            <a:pPr>
              <a:lnSpc>
                <a:spcPts val="5318"/>
              </a:lnSpc>
            </a:pPr>
            <a:r>
              <a:rPr lang="en-US" sz="3799">
                <a:solidFill>
                  <a:srgbClr val="000000"/>
                </a:solidFill>
                <a:latin typeface="DM Sans"/>
              </a:rPr>
              <a:t>01</a:t>
            </a:r>
          </a:p>
          <a:p>
            <a:pPr>
              <a:lnSpc>
                <a:spcPts val="5318"/>
              </a:lnSpc>
            </a:pPr>
            <a:r>
              <a:rPr lang="en-US" sz="3799">
                <a:solidFill>
                  <a:srgbClr val="000000"/>
                </a:solidFill>
                <a:latin typeface="DM Sans"/>
              </a:rPr>
              <a:t>02</a:t>
            </a:r>
          </a:p>
          <a:p>
            <a:pPr>
              <a:lnSpc>
                <a:spcPts val="5318"/>
              </a:lnSpc>
            </a:pPr>
            <a:r>
              <a:rPr lang="en-US" sz="3799">
                <a:solidFill>
                  <a:srgbClr val="000000"/>
                </a:solidFill>
                <a:latin typeface="DM Sans"/>
              </a:rPr>
              <a:t>03</a:t>
            </a:r>
          </a:p>
          <a:p>
            <a:pPr>
              <a:lnSpc>
                <a:spcPts val="5318"/>
              </a:lnSpc>
            </a:pPr>
            <a:r>
              <a:rPr lang="en-US" sz="3799">
                <a:solidFill>
                  <a:srgbClr val="000000"/>
                </a:solidFill>
                <a:latin typeface="DM Sans"/>
              </a:rPr>
              <a:t>04</a:t>
            </a:r>
          </a:p>
          <a:p>
            <a:pPr>
              <a:lnSpc>
                <a:spcPts val="5318"/>
              </a:lnSpc>
            </a:pPr>
            <a:r>
              <a:rPr lang="en-US" sz="3799">
                <a:solidFill>
                  <a:srgbClr val="000000"/>
                </a:solidFill>
                <a:latin typeface="DM Sans"/>
              </a:rPr>
              <a:t>05</a:t>
            </a:r>
          </a:p>
          <a:p>
            <a:pPr>
              <a:lnSpc>
                <a:spcPts val="5318"/>
              </a:lnSpc>
            </a:pPr>
            <a:r>
              <a:rPr lang="en-US" sz="3799">
                <a:solidFill>
                  <a:srgbClr val="000000"/>
                </a:solidFill>
                <a:latin typeface="DM Sans"/>
              </a:rPr>
              <a:t>06</a:t>
            </a:r>
          </a:p>
          <a:p>
            <a:pPr>
              <a:lnSpc>
                <a:spcPts val="5318"/>
              </a:lnSpc>
            </a:pPr>
            <a:r>
              <a:rPr lang="en-US" sz="3799">
                <a:solidFill>
                  <a:srgbClr val="000000"/>
                </a:solidFill>
                <a:latin typeface="DM Sans"/>
              </a:rPr>
              <a:t>07</a:t>
            </a:r>
          </a:p>
          <a:p>
            <a:pPr>
              <a:lnSpc>
                <a:spcPts val="5318"/>
              </a:lnSpc>
            </a:pPr>
            <a:r>
              <a:rPr lang="en-US" sz="3799">
                <a:solidFill>
                  <a:srgbClr val="000000"/>
                </a:solidFill>
                <a:latin typeface="DM Sans"/>
              </a:rPr>
              <a:t>08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grpSp>
        <p:nvGrpSpPr>
          <p:cNvPr name="Group 3" id="3"/>
          <p:cNvGrpSpPr/>
          <p:nvPr/>
        </p:nvGrpSpPr>
        <p:grpSpPr>
          <a:xfrm rot="0">
            <a:off x="-2176536" y="-2402990"/>
            <a:ext cx="15092981" cy="1509298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134976" y="6659471"/>
            <a:ext cx="6248649" cy="6248649"/>
          </a:xfrm>
          <a:custGeom>
            <a:avLst/>
            <a:gdLst/>
            <a:ahLst/>
            <a:cxnLst/>
            <a:rect r="r" b="b" t="t" l="l"/>
            <a:pathLst>
              <a:path h="6248649" w="6248649">
                <a:moveTo>
                  <a:pt x="0" y="0"/>
                </a:moveTo>
                <a:lnTo>
                  <a:pt x="6248648" y="0"/>
                </a:lnTo>
                <a:lnTo>
                  <a:pt x="6248648" y="6248649"/>
                </a:lnTo>
                <a:lnTo>
                  <a:pt x="0" y="624864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687010"/>
            <a:ext cx="8613845" cy="989751"/>
          </a:xfrm>
          <a:prstGeom prst="rect">
            <a:avLst/>
          </a:prstGeom>
        </p:spPr>
        <p:txBody>
          <a:bodyPr anchor="t" rtlCol="false" tIns="0" lIns="0" bIns="0" rIns="0">
            <a:spAutoFit/>
          </a:bodyPr>
          <a:lstStyle/>
          <a:p>
            <a:pPr>
              <a:lnSpc>
                <a:spcPts val="7807"/>
              </a:lnSpc>
            </a:pPr>
            <a:r>
              <a:rPr lang="en-US" sz="5576">
                <a:solidFill>
                  <a:srgbClr val="000000"/>
                </a:solidFill>
                <a:latin typeface="Arimo Bold"/>
              </a:rPr>
              <a:t>INTRODUCTION</a:t>
            </a:r>
          </a:p>
        </p:txBody>
      </p:sp>
      <p:sp>
        <p:nvSpPr>
          <p:cNvPr name="TextBox 8" id="8"/>
          <p:cNvSpPr txBox="true"/>
          <p:nvPr/>
        </p:nvSpPr>
        <p:spPr>
          <a:xfrm rot="0">
            <a:off x="1028700" y="3139649"/>
            <a:ext cx="10075301" cy="6306842"/>
          </a:xfrm>
          <a:prstGeom prst="rect">
            <a:avLst/>
          </a:prstGeom>
        </p:spPr>
        <p:txBody>
          <a:bodyPr anchor="t" rtlCol="false" tIns="0" lIns="0" bIns="0" rIns="0">
            <a:spAutoFit/>
          </a:bodyPr>
          <a:lstStyle/>
          <a:p>
            <a:pPr algn="just">
              <a:lnSpc>
                <a:spcPts val="4592"/>
              </a:lnSpc>
            </a:pPr>
            <a:r>
              <a:rPr lang="en-US" sz="3280">
                <a:solidFill>
                  <a:srgbClr val="000000"/>
                </a:solidFill>
                <a:latin typeface="DM Sans"/>
              </a:rPr>
              <a:t>The Agile Board CLI is a command-line interface application designed for streamlined project management using Agile methodologies. It offers a concise and efficient way to create, manage, and track tasks on an Agile board, allowing teams to easily collaborate and stay organized. With intuitive commands, it enables users to add, prioritize, and update tasks effortlessly, fostering agile development practices in a text-based environment. Enhance your team's agility and productivity with the Agile Board CLI.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07729" y="1028700"/>
            <a:ext cx="4042022" cy="6063033"/>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1278" t="0" r="-11278" b="0"/>
              </a:stretch>
            </a:blipFill>
          </p:spPr>
        </p:sp>
      </p:grpSp>
      <p:grpSp>
        <p:nvGrpSpPr>
          <p:cNvPr name="Group 4" id="4"/>
          <p:cNvGrpSpPr/>
          <p:nvPr/>
        </p:nvGrpSpPr>
        <p:grpSpPr>
          <a:xfrm rot="0">
            <a:off x="12138895" y="1029670"/>
            <a:ext cx="4041375" cy="6062063"/>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0" t="-260" r="0" b="-260"/>
              </a:stretch>
            </a:blipFill>
          </p:spPr>
        </p:sp>
      </p:grpSp>
      <p:sp>
        <p:nvSpPr>
          <p:cNvPr name="TextBox 6" id="6"/>
          <p:cNvSpPr txBox="true"/>
          <p:nvPr/>
        </p:nvSpPr>
        <p:spPr>
          <a:xfrm rot="0">
            <a:off x="7116453" y="3671905"/>
            <a:ext cx="4055095" cy="1884045"/>
          </a:xfrm>
          <a:prstGeom prst="rect">
            <a:avLst/>
          </a:prstGeom>
        </p:spPr>
        <p:txBody>
          <a:bodyPr anchor="t" rtlCol="false" tIns="0" lIns="0" bIns="0" rIns="0">
            <a:spAutoFit/>
          </a:bodyPr>
          <a:lstStyle/>
          <a:p>
            <a:pPr algn="ctr">
              <a:lnSpc>
                <a:spcPts val="7214"/>
              </a:lnSpc>
            </a:pPr>
            <a:r>
              <a:rPr lang="en-US" sz="6499">
                <a:solidFill>
                  <a:srgbClr val="000000"/>
                </a:solidFill>
                <a:latin typeface="Arimo Bold"/>
              </a:rPr>
              <a:t>THE</a:t>
            </a:r>
          </a:p>
          <a:p>
            <a:pPr algn="ctr">
              <a:lnSpc>
                <a:spcPts val="7214"/>
              </a:lnSpc>
            </a:pPr>
            <a:r>
              <a:rPr lang="en-US" sz="6499">
                <a:solidFill>
                  <a:srgbClr val="000000"/>
                </a:solidFill>
                <a:latin typeface="Arimo Bold"/>
              </a:rPr>
              <a:t>TEAM</a:t>
            </a:r>
          </a:p>
        </p:txBody>
      </p:sp>
      <p:sp>
        <p:nvSpPr>
          <p:cNvPr name="TextBox 7" id="7"/>
          <p:cNvSpPr txBox="true"/>
          <p:nvPr/>
        </p:nvSpPr>
        <p:spPr>
          <a:xfrm rot="0">
            <a:off x="1026642" y="7612754"/>
            <a:ext cx="6204197" cy="1768475"/>
          </a:xfrm>
          <a:prstGeom prst="rect">
            <a:avLst/>
          </a:prstGeom>
        </p:spPr>
        <p:txBody>
          <a:bodyPr anchor="t" rtlCol="false" tIns="0" lIns="0" bIns="0" rIns="0">
            <a:spAutoFit/>
          </a:bodyPr>
          <a:lstStyle/>
          <a:p>
            <a:pPr algn="ctr">
              <a:lnSpc>
                <a:spcPts val="7000"/>
              </a:lnSpc>
            </a:pPr>
            <a:r>
              <a:rPr lang="en-US" sz="5000">
                <a:solidFill>
                  <a:srgbClr val="272A31"/>
                </a:solidFill>
                <a:latin typeface="Arimo Bold"/>
              </a:rPr>
              <a:t>NIMISH </a:t>
            </a:r>
          </a:p>
          <a:p>
            <a:pPr algn="ctr">
              <a:lnSpc>
                <a:spcPts val="7000"/>
              </a:lnSpc>
            </a:pPr>
            <a:r>
              <a:rPr lang="en-US" sz="5000">
                <a:solidFill>
                  <a:srgbClr val="272A31"/>
                </a:solidFill>
                <a:latin typeface="Arimo Bold"/>
              </a:rPr>
              <a:t>SHARMA</a:t>
            </a:r>
          </a:p>
        </p:txBody>
      </p:sp>
      <p:sp>
        <p:nvSpPr>
          <p:cNvPr name="TextBox 8" id="8"/>
          <p:cNvSpPr txBox="true"/>
          <p:nvPr/>
        </p:nvSpPr>
        <p:spPr>
          <a:xfrm rot="0">
            <a:off x="11171547" y="7612754"/>
            <a:ext cx="6204197" cy="1768475"/>
          </a:xfrm>
          <a:prstGeom prst="rect">
            <a:avLst/>
          </a:prstGeom>
        </p:spPr>
        <p:txBody>
          <a:bodyPr anchor="t" rtlCol="false" tIns="0" lIns="0" bIns="0" rIns="0">
            <a:spAutoFit/>
          </a:bodyPr>
          <a:lstStyle/>
          <a:p>
            <a:pPr algn="ctr">
              <a:lnSpc>
                <a:spcPts val="7000"/>
              </a:lnSpc>
            </a:pPr>
            <a:r>
              <a:rPr lang="en-US" sz="5000">
                <a:solidFill>
                  <a:srgbClr val="272A31"/>
                </a:solidFill>
                <a:latin typeface="Arimo Bold"/>
              </a:rPr>
              <a:t>OLAYINKA</a:t>
            </a:r>
          </a:p>
          <a:p>
            <a:pPr algn="ctr">
              <a:lnSpc>
                <a:spcPts val="7000"/>
              </a:lnSpc>
            </a:pPr>
            <a:r>
              <a:rPr lang="en-US" sz="5000">
                <a:solidFill>
                  <a:srgbClr val="272A31"/>
                </a:solidFill>
                <a:latin typeface="Arimo Bold"/>
              </a:rPr>
              <a:t>OLASUNKANMI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34897" y="0"/>
            <a:ext cx="10265569" cy="10287000"/>
          </a:xfrm>
          <a:custGeom>
            <a:avLst/>
            <a:gdLst/>
            <a:ahLst/>
            <a:cxnLst/>
            <a:rect r="r" b="b" t="t" l="l"/>
            <a:pathLst>
              <a:path h="10287000" w="10265569">
                <a:moveTo>
                  <a:pt x="0" y="0"/>
                </a:moveTo>
                <a:lnTo>
                  <a:pt x="10265569" y="0"/>
                </a:lnTo>
                <a:lnTo>
                  <a:pt x="10265569"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24476" y="3530159"/>
            <a:ext cx="5493578" cy="2426128"/>
          </a:xfrm>
          <a:prstGeom prst="rect">
            <a:avLst/>
          </a:prstGeom>
        </p:spPr>
        <p:txBody>
          <a:bodyPr anchor="t" rtlCol="false" tIns="0" lIns="0" bIns="0" rIns="0">
            <a:spAutoFit/>
          </a:bodyPr>
          <a:lstStyle/>
          <a:p>
            <a:pPr algn="ctr">
              <a:lnSpc>
                <a:spcPts val="9601"/>
              </a:lnSpc>
            </a:pPr>
            <a:r>
              <a:rPr lang="en-US" sz="6858">
                <a:solidFill>
                  <a:srgbClr val="000000"/>
                </a:solidFill>
                <a:latin typeface="Arimo Bold"/>
              </a:rPr>
              <a:t>UML</a:t>
            </a:r>
          </a:p>
          <a:p>
            <a:pPr algn="ctr">
              <a:lnSpc>
                <a:spcPts val="9601"/>
              </a:lnSpc>
            </a:pPr>
            <a:r>
              <a:rPr lang="en-US" sz="6858">
                <a:solidFill>
                  <a:srgbClr val="000000"/>
                </a:solidFill>
                <a:latin typeface="Arimo Bold"/>
              </a:rPr>
              <a:t>DIAGRAM</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1414625" y="0"/>
            <a:ext cx="9543" cy="10287000"/>
          </a:xfrm>
          <a:prstGeom prst="rect">
            <a:avLst/>
          </a:prstGeom>
          <a:solidFill>
            <a:srgbClr val="131114"/>
          </a:solidFill>
        </p:spPr>
      </p:sp>
      <p:sp>
        <p:nvSpPr>
          <p:cNvPr name="TextBox 3" id="3"/>
          <p:cNvSpPr txBox="true"/>
          <p:nvPr/>
        </p:nvSpPr>
        <p:spPr>
          <a:xfrm rot="-5400000">
            <a:off x="-2277834" y="3836702"/>
            <a:ext cx="6001647" cy="908684"/>
          </a:xfrm>
          <a:prstGeom prst="rect">
            <a:avLst/>
          </a:prstGeom>
        </p:spPr>
        <p:txBody>
          <a:bodyPr anchor="t" rtlCol="false" tIns="0" lIns="0" bIns="0" rIns="0">
            <a:spAutoFit/>
          </a:bodyPr>
          <a:lstStyle/>
          <a:p>
            <a:pPr>
              <a:lnSpc>
                <a:spcPts val="6929"/>
              </a:lnSpc>
            </a:pPr>
            <a:r>
              <a:rPr lang="en-US" sz="6299">
                <a:solidFill>
                  <a:srgbClr val="131114"/>
                </a:solidFill>
                <a:latin typeface="HK Grotesk Bold"/>
              </a:rPr>
              <a:t>Key Features </a:t>
            </a:r>
          </a:p>
        </p:txBody>
      </p:sp>
      <p:sp>
        <p:nvSpPr>
          <p:cNvPr name="AutoShape 4" id="4"/>
          <p:cNvSpPr/>
          <p:nvPr/>
        </p:nvSpPr>
        <p:spPr>
          <a:xfrm rot="0">
            <a:off x="7572181" y="-286581"/>
            <a:ext cx="9525" cy="10879211"/>
          </a:xfrm>
          <a:prstGeom prst="rect">
            <a:avLst/>
          </a:prstGeom>
          <a:solidFill>
            <a:srgbClr val="131114"/>
          </a:solidFill>
        </p:spPr>
      </p:sp>
      <p:grpSp>
        <p:nvGrpSpPr>
          <p:cNvPr name="Group 5" id="5"/>
          <p:cNvGrpSpPr/>
          <p:nvPr/>
        </p:nvGrpSpPr>
        <p:grpSpPr>
          <a:xfrm rot="0">
            <a:off x="8599081" y="3921927"/>
            <a:ext cx="8660219" cy="2443147"/>
            <a:chOff x="0" y="0"/>
            <a:chExt cx="11546958" cy="3257529"/>
          </a:xfrm>
        </p:grpSpPr>
        <p:sp>
          <p:nvSpPr>
            <p:cNvPr name="TextBox 6" id="6"/>
            <p:cNvSpPr txBox="true"/>
            <p:nvPr/>
          </p:nvSpPr>
          <p:spPr>
            <a:xfrm rot="0">
              <a:off x="0" y="666094"/>
              <a:ext cx="11546958" cy="2591435"/>
            </a:xfrm>
            <a:prstGeom prst="rect">
              <a:avLst/>
            </a:prstGeom>
          </p:spPr>
          <p:txBody>
            <a:bodyPr anchor="t" rtlCol="false" tIns="0" lIns="0" bIns="0" rIns="0">
              <a:spAutoFit/>
            </a:bodyPr>
            <a:lstStyle/>
            <a:p>
              <a:pPr>
                <a:lnSpc>
                  <a:spcPts val="3120"/>
                </a:lnSpc>
              </a:pPr>
              <a:r>
                <a:rPr lang="en-US" sz="2400">
                  <a:solidFill>
                    <a:srgbClr val="131114"/>
                  </a:solidFill>
                  <a:latin typeface="HK Grotesk Light"/>
                </a:rPr>
                <a:t>A team lead should be able to:</a:t>
              </a:r>
            </a:p>
            <a:p>
              <a:pPr marL="518160" indent="-259080" lvl="1">
                <a:lnSpc>
                  <a:spcPts val="3120"/>
                </a:lnSpc>
                <a:buFont typeface="Arial"/>
                <a:buChar char="•"/>
              </a:pPr>
              <a:r>
                <a:rPr lang="en-US" sz="2400">
                  <a:solidFill>
                    <a:srgbClr val="131114"/>
                  </a:solidFill>
                  <a:latin typeface="HK Grotesk Light"/>
                </a:rPr>
                <a:t>Create tasks</a:t>
              </a:r>
            </a:p>
            <a:p>
              <a:pPr marL="518160" indent="-259080" lvl="1">
                <a:lnSpc>
                  <a:spcPts val="3120"/>
                </a:lnSpc>
                <a:buFont typeface="Arial"/>
                <a:buChar char="•"/>
              </a:pPr>
              <a:r>
                <a:rPr lang="en-US" sz="2400">
                  <a:solidFill>
                    <a:srgbClr val="131114"/>
                  </a:solidFill>
                  <a:latin typeface="HK Grotesk Light"/>
                </a:rPr>
                <a:t>View all tasks</a:t>
              </a:r>
            </a:p>
            <a:p>
              <a:pPr marL="518160" indent="-259080" lvl="1">
                <a:lnSpc>
                  <a:spcPts val="3120"/>
                </a:lnSpc>
                <a:buFont typeface="Arial"/>
                <a:buChar char="•"/>
              </a:pPr>
              <a:r>
                <a:rPr lang="en-US" sz="2400">
                  <a:solidFill>
                    <a:srgbClr val="131114"/>
                  </a:solidFill>
                  <a:latin typeface="HK Grotesk Light"/>
                </a:rPr>
                <a:t>Delete tasks</a:t>
              </a:r>
            </a:p>
            <a:p>
              <a:pPr marL="518160" indent="-259080" lvl="1">
                <a:lnSpc>
                  <a:spcPts val="3120"/>
                </a:lnSpc>
                <a:buFont typeface="Arial"/>
                <a:buChar char="•"/>
              </a:pPr>
              <a:r>
                <a:rPr lang="en-US" sz="2400">
                  <a:solidFill>
                    <a:srgbClr val="131114"/>
                  </a:solidFill>
                  <a:latin typeface="HK Grotesk Light"/>
                </a:rPr>
                <a:t>Update task description and assignedMember</a:t>
              </a:r>
            </a:p>
          </p:txBody>
        </p:sp>
        <p:sp>
          <p:nvSpPr>
            <p:cNvPr name="TextBox 7" id="7"/>
            <p:cNvSpPr txBox="true"/>
            <p:nvPr/>
          </p:nvSpPr>
          <p:spPr>
            <a:xfrm rot="0">
              <a:off x="0" y="-28575"/>
              <a:ext cx="11546958" cy="549382"/>
            </a:xfrm>
            <a:prstGeom prst="rect">
              <a:avLst/>
            </a:prstGeom>
          </p:spPr>
          <p:txBody>
            <a:bodyPr anchor="t" rtlCol="false" tIns="0" lIns="0" bIns="0" rIns="0">
              <a:spAutoFit/>
            </a:bodyPr>
            <a:lstStyle/>
            <a:p>
              <a:pPr>
                <a:lnSpc>
                  <a:spcPts val="3380"/>
                </a:lnSpc>
              </a:pPr>
              <a:r>
                <a:rPr lang="en-US" sz="2600">
                  <a:solidFill>
                    <a:srgbClr val="131114"/>
                  </a:solidFill>
                  <a:latin typeface="HK Grotesk"/>
                </a:rPr>
                <a:t>TEAM LEADER ROLE</a:t>
              </a:r>
            </a:p>
          </p:txBody>
        </p:sp>
      </p:grpSp>
      <p:grpSp>
        <p:nvGrpSpPr>
          <p:cNvPr name="Group 8" id="8"/>
          <p:cNvGrpSpPr/>
          <p:nvPr/>
        </p:nvGrpSpPr>
        <p:grpSpPr>
          <a:xfrm rot="0">
            <a:off x="8599081" y="7588916"/>
            <a:ext cx="8660219" cy="1662097"/>
            <a:chOff x="0" y="0"/>
            <a:chExt cx="11546958" cy="2216129"/>
          </a:xfrm>
        </p:grpSpPr>
        <p:sp>
          <p:nvSpPr>
            <p:cNvPr name="TextBox 9" id="9"/>
            <p:cNvSpPr txBox="true"/>
            <p:nvPr/>
          </p:nvSpPr>
          <p:spPr>
            <a:xfrm rot="0">
              <a:off x="0" y="666094"/>
              <a:ext cx="11546958" cy="1550035"/>
            </a:xfrm>
            <a:prstGeom prst="rect">
              <a:avLst/>
            </a:prstGeom>
          </p:spPr>
          <p:txBody>
            <a:bodyPr anchor="t" rtlCol="false" tIns="0" lIns="0" bIns="0" rIns="0">
              <a:spAutoFit/>
            </a:bodyPr>
            <a:lstStyle/>
            <a:p>
              <a:pPr>
                <a:lnSpc>
                  <a:spcPts val="3120"/>
                </a:lnSpc>
              </a:pPr>
              <a:r>
                <a:rPr lang="en-US" sz="2400">
                  <a:solidFill>
                    <a:srgbClr val="131114"/>
                  </a:solidFill>
                  <a:latin typeface="HK Grotesk Light"/>
                </a:rPr>
                <a:t>A team member should be able to:</a:t>
              </a:r>
            </a:p>
            <a:p>
              <a:pPr marL="518160" indent="-259080" lvl="1">
                <a:lnSpc>
                  <a:spcPts val="3120"/>
                </a:lnSpc>
                <a:buFont typeface="Arial"/>
                <a:buChar char="•"/>
              </a:pPr>
              <a:r>
                <a:rPr lang="en-US" sz="2400">
                  <a:solidFill>
                    <a:srgbClr val="131114"/>
                  </a:solidFill>
                  <a:latin typeface="HK Grotesk Light"/>
                </a:rPr>
                <a:t>view tasks assigned to them</a:t>
              </a:r>
            </a:p>
            <a:p>
              <a:pPr marL="518160" indent="-259080" lvl="1">
                <a:lnSpc>
                  <a:spcPts val="3120"/>
                </a:lnSpc>
                <a:buFont typeface="Arial"/>
                <a:buChar char="•"/>
              </a:pPr>
              <a:r>
                <a:rPr lang="en-US" sz="2400">
                  <a:solidFill>
                    <a:srgbClr val="131114"/>
                  </a:solidFill>
                  <a:latin typeface="HK Grotesk Light"/>
                </a:rPr>
                <a:t>update tasks status</a:t>
              </a:r>
            </a:p>
          </p:txBody>
        </p:sp>
        <p:sp>
          <p:nvSpPr>
            <p:cNvPr name="TextBox 10" id="10"/>
            <p:cNvSpPr txBox="true"/>
            <p:nvPr/>
          </p:nvSpPr>
          <p:spPr>
            <a:xfrm rot="0">
              <a:off x="0" y="-28575"/>
              <a:ext cx="11546958" cy="549382"/>
            </a:xfrm>
            <a:prstGeom prst="rect">
              <a:avLst/>
            </a:prstGeom>
          </p:spPr>
          <p:txBody>
            <a:bodyPr anchor="t" rtlCol="false" tIns="0" lIns="0" bIns="0" rIns="0">
              <a:spAutoFit/>
            </a:bodyPr>
            <a:lstStyle/>
            <a:p>
              <a:pPr>
                <a:lnSpc>
                  <a:spcPts val="3379"/>
                </a:lnSpc>
              </a:pPr>
              <a:r>
                <a:rPr lang="en-US" sz="2599">
                  <a:solidFill>
                    <a:srgbClr val="131114"/>
                  </a:solidFill>
                  <a:latin typeface="HK Grotesk Medium"/>
                </a:rPr>
                <a:t>TEAM MEMBER ROLE</a:t>
              </a:r>
            </a:p>
          </p:txBody>
        </p:sp>
      </p:grpSp>
      <p:grpSp>
        <p:nvGrpSpPr>
          <p:cNvPr name="Group 11" id="11"/>
          <p:cNvGrpSpPr/>
          <p:nvPr/>
        </p:nvGrpSpPr>
        <p:grpSpPr>
          <a:xfrm rot="0">
            <a:off x="8599081" y="568542"/>
            <a:ext cx="8660219" cy="2443147"/>
            <a:chOff x="0" y="0"/>
            <a:chExt cx="11546958" cy="3257529"/>
          </a:xfrm>
        </p:grpSpPr>
        <p:sp>
          <p:nvSpPr>
            <p:cNvPr name="TextBox 12" id="12"/>
            <p:cNvSpPr txBox="true"/>
            <p:nvPr/>
          </p:nvSpPr>
          <p:spPr>
            <a:xfrm rot="0">
              <a:off x="0" y="666094"/>
              <a:ext cx="11546958" cy="2591435"/>
            </a:xfrm>
            <a:prstGeom prst="rect">
              <a:avLst/>
            </a:prstGeom>
          </p:spPr>
          <p:txBody>
            <a:bodyPr anchor="t" rtlCol="false" tIns="0" lIns="0" bIns="0" rIns="0">
              <a:spAutoFit/>
            </a:bodyPr>
            <a:lstStyle/>
            <a:p>
              <a:pPr>
                <a:lnSpc>
                  <a:spcPts val="3120"/>
                </a:lnSpc>
              </a:pPr>
              <a:r>
                <a:rPr lang="en-US" sz="2400">
                  <a:solidFill>
                    <a:srgbClr val="131114"/>
                  </a:solidFill>
                  <a:latin typeface="HK Grotesk Light"/>
                </a:rPr>
                <a:t>Task should have the following:</a:t>
              </a:r>
            </a:p>
            <a:p>
              <a:pPr marL="518160" indent="-259080" lvl="1">
                <a:lnSpc>
                  <a:spcPts val="3120"/>
                </a:lnSpc>
                <a:buFont typeface="Arial"/>
                <a:buChar char="•"/>
              </a:pPr>
              <a:r>
                <a:rPr lang="en-US" sz="2400">
                  <a:solidFill>
                    <a:srgbClr val="131114"/>
                  </a:solidFill>
                  <a:latin typeface="HK Grotesk Light"/>
                </a:rPr>
                <a:t>description: String</a:t>
              </a:r>
            </a:p>
            <a:p>
              <a:pPr marL="518160" indent="-259080" lvl="1">
                <a:lnSpc>
                  <a:spcPts val="3120"/>
                </a:lnSpc>
                <a:buFont typeface="Arial"/>
                <a:buChar char="•"/>
              </a:pPr>
              <a:r>
                <a:rPr lang="en-US" sz="2400">
                  <a:solidFill>
                    <a:srgbClr val="131114"/>
                  </a:solidFill>
                  <a:latin typeface="HK Grotesk Light"/>
                </a:rPr>
                <a:t>status: ENUM TODO/DOING/DONE</a:t>
              </a:r>
            </a:p>
            <a:p>
              <a:pPr marL="518160" indent="-259080" lvl="1">
                <a:lnSpc>
                  <a:spcPts val="3120"/>
                </a:lnSpc>
                <a:buFont typeface="Arial"/>
                <a:buChar char="•"/>
              </a:pPr>
              <a:r>
                <a:rPr lang="en-US" sz="2400">
                  <a:solidFill>
                    <a:srgbClr val="131114"/>
                  </a:solidFill>
                  <a:latin typeface="HK Grotesk Light"/>
                </a:rPr>
                <a:t>id: int</a:t>
              </a:r>
            </a:p>
            <a:p>
              <a:pPr marL="518160" indent="-259080" lvl="1">
                <a:lnSpc>
                  <a:spcPts val="3120"/>
                </a:lnSpc>
                <a:buFont typeface="Arial"/>
                <a:buChar char="•"/>
              </a:pPr>
              <a:r>
                <a:rPr lang="en-US" sz="2400">
                  <a:solidFill>
                    <a:srgbClr val="131114"/>
                  </a:solidFill>
                  <a:latin typeface="HK Grotesk Light"/>
                </a:rPr>
                <a:t>assignedMember: Account</a:t>
              </a:r>
            </a:p>
          </p:txBody>
        </p:sp>
        <p:sp>
          <p:nvSpPr>
            <p:cNvPr name="TextBox 13" id="13"/>
            <p:cNvSpPr txBox="true"/>
            <p:nvPr/>
          </p:nvSpPr>
          <p:spPr>
            <a:xfrm rot="0">
              <a:off x="0" y="-28575"/>
              <a:ext cx="11546958" cy="549382"/>
            </a:xfrm>
            <a:prstGeom prst="rect">
              <a:avLst/>
            </a:prstGeom>
          </p:spPr>
          <p:txBody>
            <a:bodyPr anchor="t" rtlCol="false" tIns="0" lIns="0" bIns="0" rIns="0">
              <a:spAutoFit/>
            </a:bodyPr>
            <a:lstStyle/>
            <a:p>
              <a:pPr>
                <a:lnSpc>
                  <a:spcPts val="3379"/>
                </a:lnSpc>
              </a:pPr>
              <a:r>
                <a:rPr lang="en-US" sz="2599">
                  <a:solidFill>
                    <a:srgbClr val="131114"/>
                  </a:solidFill>
                  <a:latin typeface="HK Grotesk Medium"/>
                </a:rPr>
                <a:t>TASK</a:t>
              </a:r>
            </a:p>
          </p:txBody>
        </p:sp>
      </p:grpSp>
      <p:sp>
        <p:nvSpPr>
          <p:cNvPr name="AutoShape 14" id="14"/>
          <p:cNvSpPr/>
          <p:nvPr/>
        </p:nvSpPr>
        <p:spPr>
          <a:xfrm rot="-5400000">
            <a:off x="12925328" y="-1885493"/>
            <a:ext cx="9525" cy="10715819"/>
          </a:xfrm>
          <a:prstGeom prst="rect">
            <a:avLst/>
          </a:prstGeom>
          <a:solidFill>
            <a:srgbClr val="131114"/>
          </a:solidFill>
        </p:spPr>
      </p:sp>
      <p:sp>
        <p:nvSpPr>
          <p:cNvPr name="AutoShape 15" id="15"/>
          <p:cNvSpPr/>
          <p:nvPr/>
        </p:nvSpPr>
        <p:spPr>
          <a:xfrm rot="-5400000">
            <a:off x="12925328" y="1456674"/>
            <a:ext cx="9525" cy="10715819"/>
          </a:xfrm>
          <a:prstGeom prst="rect">
            <a:avLst/>
          </a:prstGeom>
          <a:solidFill>
            <a:srgbClr val="131114"/>
          </a:solidFill>
        </p:spPr>
      </p:sp>
      <p:grpSp>
        <p:nvGrpSpPr>
          <p:cNvPr name="Group 16" id="16"/>
          <p:cNvGrpSpPr/>
          <p:nvPr/>
        </p:nvGrpSpPr>
        <p:grpSpPr>
          <a:xfrm rot="0">
            <a:off x="1493861" y="3540927"/>
            <a:ext cx="6008627" cy="3224197"/>
            <a:chOff x="0" y="0"/>
            <a:chExt cx="8011503" cy="4298929"/>
          </a:xfrm>
        </p:grpSpPr>
        <p:sp>
          <p:nvSpPr>
            <p:cNvPr name="TextBox 17" id="17"/>
            <p:cNvSpPr txBox="true"/>
            <p:nvPr/>
          </p:nvSpPr>
          <p:spPr>
            <a:xfrm rot="0">
              <a:off x="0" y="666094"/>
              <a:ext cx="8011503" cy="3632835"/>
            </a:xfrm>
            <a:prstGeom prst="rect">
              <a:avLst/>
            </a:prstGeom>
          </p:spPr>
          <p:txBody>
            <a:bodyPr anchor="t" rtlCol="false" tIns="0" lIns="0" bIns="0" rIns="0">
              <a:spAutoFit/>
            </a:bodyPr>
            <a:lstStyle/>
            <a:p>
              <a:pPr>
                <a:lnSpc>
                  <a:spcPts val="3120"/>
                </a:lnSpc>
              </a:pPr>
              <a:r>
                <a:rPr lang="en-US" sz="2400">
                  <a:solidFill>
                    <a:srgbClr val="131114"/>
                  </a:solidFill>
                  <a:latin typeface="HK Grotesk Light"/>
                </a:rPr>
                <a:t>User account should have:</a:t>
              </a:r>
            </a:p>
            <a:p>
              <a:pPr marL="518160" indent="-259080" lvl="1">
                <a:lnSpc>
                  <a:spcPts val="3120"/>
                </a:lnSpc>
                <a:buFont typeface="Arial"/>
                <a:buChar char="•"/>
              </a:pPr>
              <a:r>
                <a:rPr lang="en-US" sz="2400">
                  <a:solidFill>
                    <a:srgbClr val="131114"/>
                  </a:solidFill>
                  <a:latin typeface="HK Grotesk Light"/>
                </a:rPr>
                <a:t>role: ENUM TeamLeader/TeamMember</a:t>
              </a:r>
            </a:p>
            <a:p>
              <a:pPr marL="518160" indent="-259080" lvl="1">
                <a:lnSpc>
                  <a:spcPts val="3120"/>
                </a:lnSpc>
                <a:buFont typeface="Arial"/>
                <a:buChar char="•"/>
              </a:pPr>
              <a:r>
                <a:rPr lang="en-US" sz="2400">
                  <a:solidFill>
                    <a:srgbClr val="131114"/>
                  </a:solidFill>
                  <a:latin typeface="HK Grotesk Light"/>
                </a:rPr>
                <a:t>id: int</a:t>
              </a:r>
            </a:p>
            <a:p>
              <a:pPr marL="518160" indent="-259080" lvl="1">
                <a:lnSpc>
                  <a:spcPts val="3120"/>
                </a:lnSpc>
                <a:buFont typeface="Arial"/>
                <a:buChar char="•"/>
              </a:pPr>
              <a:r>
                <a:rPr lang="en-US" sz="2400">
                  <a:solidFill>
                    <a:srgbClr val="131114"/>
                  </a:solidFill>
                  <a:latin typeface="HK Grotesk Light"/>
                </a:rPr>
                <a:t>username: String</a:t>
              </a:r>
            </a:p>
            <a:p>
              <a:pPr marL="518160" indent="-259080" lvl="1">
                <a:lnSpc>
                  <a:spcPts val="3120"/>
                </a:lnSpc>
                <a:buFont typeface="Arial"/>
                <a:buChar char="•"/>
              </a:pPr>
              <a:r>
                <a:rPr lang="en-US" sz="2400">
                  <a:solidFill>
                    <a:srgbClr val="131114"/>
                  </a:solidFill>
                  <a:latin typeface="HK Grotesk Light"/>
                </a:rPr>
                <a:t>password: String</a:t>
              </a:r>
            </a:p>
            <a:p>
              <a:pPr marL="518160" indent="-259080" lvl="1">
                <a:lnSpc>
                  <a:spcPts val="3120"/>
                </a:lnSpc>
                <a:buFont typeface="Arial"/>
                <a:buChar char="•"/>
              </a:pPr>
              <a:r>
                <a:rPr lang="en-US" sz="2400">
                  <a:solidFill>
                    <a:srgbClr val="131114"/>
                  </a:solidFill>
                  <a:latin typeface="HK Grotesk Light"/>
                </a:rPr>
                <a:t>displayName: String</a:t>
              </a:r>
            </a:p>
            <a:p>
              <a:pPr>
                <a:lnSpc>
                  <a:spcPts val="3120"/>
                </a:lnSpc>
              </a:pPr>
            </a:p>
          </p:txBody>
        </p:sp>
        <p:sp>
          <p:nvSpPr>
            <p:cNvPr name="TextBox 18" id="18"/>
            <p:cNvSpPr txBox="true"/>
            <p:nvPr/>
          </p:nvSpPr>
          <p:spPr>
            <a:xfrm rot="0">
              <a:off x="0" y="-28575"/>
              <a:ext cx="8011503" cy="549382"/>
            </a:xfrm>
            <a:prstGeom prst="rect">
              <a:avLst/>
            </a:prstGeom>
          </p:spPr>
          <p:txBody>
            <a:bodyPr anchor="t" rtlCol="false" tIns="0" lIns="0" bIns="0" rIns="0">
              <a:spAutoFit/>
            </a:bodyPr>
            <a:lstStyle/>
            <a:p>
              <a:pPr>
                <a:lnSpc>
                  <a:spcPts val="3379"/>
                </a:lnSpc>
              </a:pPr>
              <a:r>
                <a:rPr lang="en-US" sz="2599">
                  <a:solidFill>
                    <a:srgbClr val="131114"/>
                  </a:solidFill>
                  <a:latin typeface="HK Grotesk Medium"/>
                </a:rPr>
                <a:t>USER ACCOUNT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AutoShape 2" id="2"/>
          <p:cNvSpPr/>
          <p:nvPr/>
        </p:nvSpPr>
        <p:spPr>
          <a:xfrm>
            <a:off x="1028700" y="9153525"/>
            <a:ext cx="16186054" cy="0"/>
          </a:xfrm>
          <a:prstGeom prst="line">
            <a:avLst/>
          </a:prstGeom>
          <a:ln cap="flat" w="28575">
            <a:solidFill>
              <a:srgbClr val="FFFFFF"/>
            </a:solidFill>
            <a:prstDash val="solid"/>
            <a:headEnd type="none" len="sm" w="sm"/>
            <a:tailEnd type="none" len="sm" w="sm"/>
          </a:ln>
        </p:spPr>
      </p:sp>
      <p:grpSp>
        <p:nvGrpSpPr>
          <p:cNvPr name="Group 3" id="3"/>
          <p:cNvGrpSpPr>
            <a:grpSpLocks noChangeAspect="true"/>
          </p:cNvGrpSpPr>
          <p:nvPr/>
        </p:nvGrpSpPr>
        <p:grpSpPr>
          <a:xfrm rot="0">
            <a:off x="12805789" y="-1984791"/>
            <a:ext cx="4453511" cy="6628769"/>
            <a:chOff x="0" y="0"/>
            <a:chExt cx="5877814" cy="8748753"/>
          </a:xfrm>
        </p:grpSpPr>
        <p:sp>
          <p:nvSpPr>
            <p:cNvPr name="Freeform 4" id="4"/>
            <p:cNvSpPr/>
            <p:nvPr/>
          </p:nvSpPr>
          <p:spPr>
            <a:xfrm flipH="false" flipV="false" rot="0">
              <a:off x="15189" y="15176"/>
              <a:ext cx="5847448" cy="8718397"/>
            </a:xfrm>
            <a:custGeom>
              <a:avLst/>
              <a:gdLst/>
              <a:ahLst/>
              <a:cxnLst/>
              <a:rect r="r" b="b" t="t" l="l"/>
              <a:pathLst>
                <a:path h="8718397" w="5847448">
                  <a:moveTo>
                    <a:pt x="2923718" y="8718397"/>
                  </a:moveTo>
                  <a:cubicBezTo>
                    <a:pt x="4538459" y="8718397"/>
                    <a:pt x="5847449" y="7409410"/>
                    <a:pt x="5847449" y="5794668"/>
                  </a:cubicBezTo>
                  <a:lnTo>
                    <a:pt x="5847449" y="2923718"/>
                  </a:lnTo>
                  <a:cubicBezTo>
                    <a:pt x="5847449" y="1309002"/>
                    <a:pt x="4538459" y="0"/>
                    <a:pt x="2923718" y="0"/>
                  </a:cubicBezTo>
                  <a:cubicBezTo>
                    <a:pt x="1308989" y="1"/>
                    <a:pt x="0" y="1309002"/>
                    <a:pt x="0" y="2923718"/>
                  </a:cubicBezTo>
                  <a:lnTo>
                    <a:pt x="0" y="5794668"/>
                  </a:lnTo>
                  <a:cubicBezTo>
                    <a:pt x="0" y="7409409"/>
                    <a:pt x="1308989" y="8718397"/>
                    <a:pt x="2923718" y="8718397"/>
                  </a:cubicBezTo>
                  <a:close/>
                </a:path>
              </a:pathLst>
            </a:custGeom>
            <a:solidFill>
              <a:srgbClr val="1E1E1E"/>
            </a:solidFill>
          </p:spPr>
        </p:sp>
        <p:sp>
          <p:nvSpPr>
            <p:cNvPr name="Freeform 5" id="5"/>
            <p:cNvSpPr/>
            <p:nvPr/>
          </p:nvSpPr>
          <p:spPr>
            <a:xfrm flipH="false" flipV="false" rot="0">
              <a:off x="214300" y="214287"/>
              <a:ext cx="5449214" cy="8320171"/>
            </a:xfrm>
            <a:custGeom>
              <a:avLst/>
              <a:gdLst/>
              <a:ahLst/>
              <a:cxnLst/>
              <a:rect r="r" b="b" t="t" l="l"/>
              <a:pathLst>
                <a:path h="8320171" w="5449214">
                  <a:moveTo>
                    <a:pt x="2724607" y="8320171"/>
                  </a:moveTo>
                  <a:cubicBezTo>
                    <a:pt x="1219848" y="8320171"/>
                    <a:pt x="0" y="7100329"/>
                    <a:pt x="0" y="5595556"/>
                  </a:cubicBezTo>
                  <a:lnTo>
                    <a:pt x="0" y="2724607"/>
                  </a:lnTo>
                  <a:cubicBezTo>
                    <a:pt x="0" y="1219860"/>
                    <a:pt x="1219848" y="0"/>
                    <a:pt x="2724607" y="0"/>
                  </a:cubicBezTo>
                  <a:cubicBezTo>
                    <a:pt x="4229379" y="0"/>
                    <a:pt x="5449214" y="1219861"/>
                    <a:pt x="5449214" y="2724607"/>
                  </a:cubicBezTo>
                  <a:lnTo>
                    <a:pt x="5449214" y="5595557"/>
                  </a:lnTo>
                  <a:cubicBezTo>
                    <a:pt x="5449214" y="7100329"/>
                    <a:pt x="4229379" y="8320171"/>
                    <a:pt x="2724607" y="8320171"/>
                  </a:cubicBezTo>
                  <a:close/>
                </a:path>
              </a:pathLst>
            </a:custGeom>
            <a:blipFill>
              <a:blip r:embed="rId2"/>
              <a:stretch>
                <a:fillRect l="-51790" t="0" r="-51790" b="0"/>
              </a:stretch>
            </a:blipFill>
          </p:spPr>
        </p:sp>
        <p:sp>
          <p:nvSpPr>
            <p:cNvPr name="Freeform 6" id="6"/>
            <p:cNvSpPr/>
            <p:nvPr/>
          </p:nvSpPr>
          <p:spPr>
            <a:xfrm flipH="false" flipV="false" rot="0">
              <a:off x="0" y="0"/>
              <a:ext cx="5877814" cy="8748754"/>
            </a:xfrm>
            <a:custGeom>
              <a:avLst/>
              <a:gdLst/>
              <a:ahLst/>
              <a:cxnLst/>
              <a:rect r="r" b="b" t="t" l="l"/>
              <a:pathLst>
                <a:path h="8748754" w="5877814">
                  <a:moveTo>
                    <a:pt x="2938907" y="8674590"/>
                  </a:moveTo>
                  <a:cubicBezTo>
                    <a:pt x="1356754" y="8674590"/>
                    <a:pt x="74168" y="7392009"/>
                    <a:pt x="74168" y="5809843"/>
                  </a:cubicBezTo>
                  <a:lnTo>
                    <a:pt x="74168" y="2938894"/>
                  </a:lnTo>
                  <a:cubicBezTo>
                    <a:pt x="74168" y="1356754"/>
                    <a:pt x="1356754" y="74155"/>
                    <a:pt x="2938907" y="74155"/>
                  </a:cubicBezTo>
                  <a:cubicBezTo>
                    <a:pt x="4521073" y="74155"/>
                    <a:pt x="5803646" y="1356754"/>
                    <a:pt x="5803646" y="2938894"/>
                  </a:cubicBezTo>
                  <a:lnTo>
                    <a:pt x="5803646" y="5809844"/>
                  </a:lnTo>
                  <a:cubicBezTo>
                    <a:pt x="5803646" y="7392009"/>
                    <a:pt x="4521073" y="8674590"/>
                    <a:pt x="2938907" y="8674590"/>
                  </a:cubicBezTo>
                  <a:close/>
                  <a:moveTo>
                    <a:pt x="2938907" y="8693640"/>
                  </a:moveTo>
                  <a:cubicBezTo>
                    <a:pt x="4531589" y="8693640"/>
                    <a:pt x="5822696" y="7402525"/>
                    <a:pt x="5822696" y="5809843"/>
                  </a:cubicBezTo>
                  <a:lnTo>
                    <a:pt x="5822696" y="2938894"/>
                  </a:lnTo>
                  <a:cubicBezTo>
                    <a:pt x="5822696" y="1346238"/>
                    <a:pt x="4531589" y="55105"/>
                    <a:pt x="2938907" y="55105"/>
                  </a:cubicBezTo>
                  <a:cubicBezTo>
                    <a:pt x="1346226" y="55105"/>
                    <a:pt x="55118" y="1346238"/>
                    <a:pt x="55118" y="2938894"/>
                  </a:cubicBezTo>
                  <a:lnTo>
                    <a:pt x="55118" y="5809844"/>
                  </a:lnTo>
                  <a:cubicBezTo>
                    <a:pt x="55118" y="7402525"/>
                    <a:pt x="1346225" y="8693640"/>
                    <a:pt x="2938907" y="8693640"/>
                  </a:cubicBezTo>
                  <a:close/>
                  <a:moveTo>
                    <a:pt x="2929458" y="8729688"/>
                  </a:moveTo>
                  <a:cubicBezTo>
                    <a:pt x="1321092" y="8724471"/>
                    <a:pt x="19050" y="7419213"/>
                    <a:pt x="19050" y="5809843"/>
                  </a:cubicBezTo>
                  <a:lnTo>
                    <a:pt x="19050" y="2938894"/>
                  </a:lnTo>
                  <a:cubicBezTo>
                    <a:pt x="19050" y="1326312"/>
                    <a:pt x="1326312" y="19050"/>
                    <a:pt x="2938907" y="19050"/>
                  </a:cubicBezTo>
                  <a:cubicBezTo>
                    <a:pt x="4551502" y="19050"/>
                    <a:pt x="5858764" y="1326312"/>
                    <a:pt x="5858764" y="2938894"/>
                  </a:cubicBezTo>
                  <a:lnTo>
                    <a:pt x="5858764" y="5809844"/>
                  </a:lnTo>
                  <a:cubicBezTo>
                    <a:pt x="5858764" y="7422439"/>
                    <a:pt x="4551502" y="8729702"/>
                    <a:pt x="2938907" y="8729704"/>
                  </a:cubicBezTo>
                  <a:lnTo>
                    <a:pt x="2934183" y="8729700"/>
                  </a:lnTo>
                  <a:lnTo>
                    <a:pt x="2929458" y="8729688"/>
                  </a:lnTo>
                  <a:close/>
                  <a:moveTo>
                    <a:pt x="2929407" y="8748738"/>
                  </a:moveTo>
                  <a:lnTo>
                    <a:pt x="2934157" y="8748750"/>
                  </a:lnTo>
                  <a:lnTo>
                    <a:pt x="2938907" y="8748754"/>
                  </a:lnTo>
                  <a:cubicBezTo>
                    <a:pt x="4562030" y="8748754"/>
                    <a:pt x="5877814" y="7432967"/>
                    <a:pt x="5877814" y="5809844"/>
                  </a:cubicBezTo>
                  <a:lnTo>
                    <a:pt x="5877814" y="2938894"/>
                  </a:lnTo>
                  <a:cubicBezTo>
                    <a:pt x="5877814" y="1315796"/>
                    <a:pt x="4562030" y="0"/>
                    <a:pt x="2938907" y="0"/>
                  </a:cubicBezTo>
                  <a:cubicBezTo>
                    <a:pt x="1315796" y="0"/>
                    <a:pt x="0" y="1315796"/>
                    <a:pt x="0" y="2938894"/>
                  </a:cubicBezTo>
                  <a:lnTo>
                    <a:pt x="0" y="5809844"/>
                  </a:lnTo>
                  <a:cubicBezTo>
                    <a:pt x="0" y="7429716"/>
                    <a:pt x="1310538" y="8743489"/>
                    <a:pt x="2929407" y="8748738"/>
                  </a:cubicBezTo>
                  <a:close/>
                </a:path>
              </a:pathLst>
            </a:custGeom>
            <a:solidFill>
              <a:srgbClr val="1E1E1E"/>
            </a:solidFill>
          </p:spPr>
        </p:sp>
      </p:grpSp>
      <p:sp>
        <p:nvSpPr>
          <p:cNvPr name="Freeform 7" id="7"/>
          <p:cNvSpPr/>
          <p:nvPr/>
        </p:nvSpPr>
        <p:spPr>
          <a:xfrm flipH="false" flipV="false" rot="-840791">
            <a:off x="-913706" y="1293720"/>
            <a:ext cx="7315200" cy="559551"/>
          </a:xfrm>
          <a:custGeom>
            <a:avLst/>
            <a:gdLst/>
            <a:ahLst/>
            <a:cxnLst/>
            <a:rect r="r" b="b" t="t" l="l"/>
            <a:pathLst>
              <a:path h="559551" w="7315200">
                <a:moveTo>
                  <a:pt x="0" y="0"/>
                </a:moveTo>
                <a:lnTo>
                  <a:pt x="7315200" y="0"/>
                </a:lnTo>
                <a:lnTo>
                  <a:pt x="7315200" y="559552"/>
                </a:lnTo>
                <a:lnTo>
                  <a:pt x="0" y="5595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466379" y="4413261"/>
            <a:ext cx="3715270" cy="743054"/>
          </a:xfrm>
          <a:custGeom>
            <a:avLst/>
            <a:gdLst/>
            <a:ahLst/>
            <a:cxnLst/>
            <a:rect r="r" b="b" t="t" l="l"/>
            <a:pathLst>
              <a:path h="743054" w="3715270">
                <a:moveTo>
                  <a:pt x="0" y="0"/>
                </a:moveTo>
                <a:lnTo>
                  <a:pt x="3715271" y="0"/>
                </a:lnTo>
                <a:lnTo>
                  <a:pt x="3715271" y="743054"/>
                </a:lnTo>
                <a:lnTo>
                  <a:pt x="0" y="743054"/>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6799564" y="4413261"/>
            <a:ext cx="3715270" cy="743054"/>
          </a:xfrm>
          <a:custGeom>
            <a:avLst/>
            <a:gdLst/>
            <a:ahLst/>
            <a:cxnLst/>
            <a:rect r="r" b="b" t="t" l="l"/>
            <a:pathLst>
              <a:path h="743054" w="3715270">
                <a:moveTo>
                  <a:pt x="0" y="0"/>
                </a:moveTo>
                <a:lnTo>
                  <a:pt x="3715270" y="0"/>
                </a:lnTo>
                <a:lnTo>
                  <a:pt x="3715270" y="743054"/>
                </a:lnTo>
                <a:lnTo>
                  <a:pt x="0" y="743054"/>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28700" y="4636770"/>
            <a:ext cx="2590629" cy="391287"/>
          </a:xfrm>
          <a:prstGeom prst="rect">
            <a:avLst/>
          </a:prstGeom>
        </p:spPr>
        <p:txBody>
          <a:bodyPr anchor="t" rtlCol="false" tIns="0" lIns="0" bIns="0" rIns="0">
            <a:spAutoFit/>
          </a:bodyPr>
          <a:lstStyle/>
          <a:p>
            <a:pPr>
              <a:lnSpc>
                <a:spcPts val="2783"/>
              </a:lnSpc>
            </a:pPr>
            <a:r>
              <a:rPr lang="en-US" sz="3199" spc="-163">
                <a:solidFill>
                  <a:srgbClr val="FFFFFF"/>
                </a:solidFill>
                <a:latin typeface="Inter"/>
              </a:rPr>
              <a:t>MVC</a:t>
            </a:r>
          </a:p>
        </p:txBody>
      </p:sp>
      <p:sp>
        <p:nvSpPr>
          <p:cNvPr name="TextBox 11" id="11"/>
          <p:cNvSpPr txBox="true"/>
          <p:nvPr/>
        </p:nvSpPr>
        <p:spPr>
          <a:xfrm rot="0">
            <a:off x="7361885" y="4636770"/>
            <a:ext cx="3152950" cy="391287"/>
          </a:xfrm>
          <a:prstGeom prst="rect">
            <a:avLst/>
          </a:prstGeom>
        </p:spPr>
        <p:txBody>
          <a:bodyPr anchor="t" rtlCol="false" tIns="0" lIns="0" bIns="0" rIns="0">
            <a:spAutoFit/>
          </a:bodyPr>
          <a:lstStyle/>
          <a:p>
            <a:pPr>
              <a:lnSpc>
                <a:spcPts val="2783"/>
              </a:lnSpc>
            </a:pPr>
            <a:r>
              <a:rPr lang="en-US" sz="3199" spc="-163">
                <a:solidFill>
                  <a:srgbClr val="FFFFFF"/>
                </a:solidFill>
                <a:latin typeface="Inter"/>
              </a:rPr>
              <a:t>Singleton Factory</a:t>
            </a:r>
          </a:p>
        </p:txBody>
      </p:sp>
      <p:sp>
        <p:nvSpPr>
          <p:cNvPr name="TextBox 12" id="12"/>
          <p:cNvSpPr txBox="true"/>
          <p:nvPr/>
        </p:nvSpPr>
        <p:spPr>
          <a:xfrm rot="0">
            <a:off x="1028700" y="5397024"/>
            <a:ext cx="5331690" cy="3090545"/>
          </a:xfrm>
          <a:prstGeom prst="rect">
            <a:avLst/>
          </a:prstGeom>
        </p:spPr>
        <p:txBody>
          <a:bodyPr anchor="t" rtlCol="false" tIns="0" lIns="0" bIns="0" rIns="0">
            <a:spAutoFit/>
          </a:bodyPr>
          <a:lstStyle/>
          <a:p>
            <a:pPr>
              <a:lnSpc>
                <a:spcPts val="4179"/>
              </a:lnSpc>
            </a:pPr>
            <a:r>
              <a:rPr lang="en-US" sz="2199">
                <a:solidFill>
                  <a:srgbClr val="FFFFFF"/>
                </a:solidFill>
                <a:latin typeface="Inter"/>
              </a:rPr>
              <a:t>he Model-View-Controller pattern is  used to separate the application into three interconnected components to achieve modularity and maintainability. This is used in the entire project design structure.</a:t>
            </a:r>
          </a:p>
        </p:txBody>
      </p:sp>
      <p:sp>
        <p:nvSpPr>
          <p:cNvPr name="TextBox 13" id="13"/>
          <p:cNvSpPr txBox="true"/>
          <p:nvPr/>
        </p:nvSpPr>
        <p:spPr>
          <a:xfrm rot="0">
            <a:off x="7361885" y="5397024"/>
            <a:ext cx="5331690" cy="3090545"/>
          </a:xfrm>
          <a:prstGeom prst="rect">
            <a:avLst/>
          </a:prstGeom>
        </p:spPr>
        <p:txBody>
          <a:bodyPr anchor="t" rtlCol="false" tIns="0" lIns="0" bIns="0" rIns="0">
            <a:spAutoFit/>
          </a:bodyPr>
          <a:lstStyle/>
          <a:p>
            <a:pPr>
              <a:lnSpc>
                <a:spcPts val="4179"/>
              </a:lnSpc>
            </a:pPr>
            <a:r>
              <a:rPr lang="en-US" sz="2199">
                <a:solidFill>
                  <a:srgbClr val="FFFFFF"/>
                </a:solidFill>
                <a:latin typeface="Inter"/>
              </a:rPr>
              <a:t>This combine singleton and factory pattern to the factory class has only one instance while producing a factory that manages object creation. This is used in the account and task and creation.</a:t>
            </a:r>
          </a:p>
        </p:txBody>
      </p:sp>
      <p:grpSp>
        <p:nvGrpSpPr>
          <p:cNvPr name="Group 14" id="14"/>
          <p:cNvGrpSpPr/>
          <p:nvPr/>
        </p:nvGrpSpPr>
        <p:grpSpPr>
          <a:xfrm rot="0">
            <a:off x="13907954" y="3135540"/>
            <a:ext cx="2249180" cy="22491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52450" cap="sq">
              <a:solidFill>
                <a:srgbClr val="FFFFFF"/>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38242" y="1362075"/>
            <a:ext cx="10048455" cy="1334986"/>
          </a:xfrm>
          <a:prstGeom prst="rect">
            <a:avLst/>
          </a:prstGeom>
        </p:spPr>
        <p:txBody>
          <a:bodyPr anchor="t" rtlCol="false" tIns="0" lIns="0" bIns="0" rIns="0">
            <a:spAutoFit/>
          </a:bodyPr>
          <a:lstStyle/>
          <a:p>
            <a:pPr>
              <a:lnSpc>
                <a:spcPts val="9550"/>
              </a:lnSpc>
            </a:pPr>
            <a:r>
              <a:rPr lang="en-US" sz="10977" spc="-559">
                <a:solidFill>
                  <a:srgbClr val="FFFFFF"/>
                </a:solidFill>
                <a:latin typeface="Inter Bold"/>
              </a:rPr>
              <a:t>Design Patterns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AutoShape 2" id="2"/>
          <p:cNvSpPr/>
          <p:nvPr/>
        </p:nvSpPr>
        <p:spPr>
          <a:xfrm>
            <a:off x="1028700" y="9153525"/>
            <a:ext cx="16186054" cy="0"/>
          </a:xfrm>
          <a:prstGeom prst="line">
            <a:avLst/>
          </a:prstGeom>
          <a:ln cap="flat" w="28575">
            <a:solidFill>
              <a:srgbClr val="FFFFFF"/>
            </a:solidFill>
            <a:prstDash val="solid"/>
            <a:headEnd type="none" len="sm" w="sm"/>
            <a:tailEnd type="none" len="sm" w="sm"/>
          </a:ln>
        </p:spPr>
      </p:sp>
      <p:grpSp>
        <p:nvGrpSpPr>
          <p:cNvPr name="Group 3" id="3"/>
          <p:cNvGrpSpPr>
            <a:grpSpLocks noChangeAspect="true"/>
          </p:cNvGrpSpPr>
          <p:nvPr/>
        </p:nvGrpSpPr>
        <p:grpSpPr>
          <a:xfrm rot="0">
            <a:off x="12805789" y="-1984791"/>
            <a:ext cx="4453511" cy="6628769"/>
            <a:chOff x="0" y="0"/>
            <a:chExt cx="5877814" cy="8748753"/>
          </a:xfrm>
        </p:grpSpPr>
        <p:sp>
          <p:nvSpPr>
            <p:cNvPr name="Freeform 4" id="4"/>
            <p:cNvSpPr/>
            <p:nvPr/>
          </p:nvSpPr>
          <p:spPr>
            <a:xfrm flipH="false" flipV="false" rot="0">
              <a:off x="15189" y="15176"/>
              <a:ext cx="5847448" cy="8718397"/>
            </a:xfrm>
            <a:custGeom>
              <a:avLst/>
              <a:gdLst/>
              <a:ahLst/>
              <a:cxnLst/>
              <a:rect r="r" b="b" t="t" l="l"/>
              <a:pathLst>
                <a:path h="8718397" w="5847448">
                  <a:moveTo>
                    <a:pt x="2923718" y="8718397"/>
                  </a:moveTo>
                  <a:cubicBezTo>
                    <a:pt x="4538459" y="8718397"/>
                    <a:pt x="5847449" y="7409410"/>
                    <a:pt x="5847449" y="5794668"/>
                  </a:cubicBezTo>
                  <a:lnTo>
                    <a:pt x="5847449" y="2923718"/>
                  </a:lnTo>
                  <a:cubicBezTo>
                    <a:pt x="5847449" y="1309002"/>
                    <a:pt x="4538459" y="0"/>
                    <a:pt x="2923718" y="0"/>
                  </a:cubicBezTo>
                  <a:cubicBezTo>
                    <a:pt x="1308989" y="1"/>
                    <a:pt x="0" y="1309002"/>
                    <a:pt x="0" y="2923718"/>
                  </a:cubicBezTo>
                  <a:lnTo>
                    <a:pt x="0" y="5794668"/>
                  </a:lnTo>
                  <a:cubicBezTo>
                    <a:pt x="0" y="7409409"/>
                    <a:pt x="1308989" y="8718397"/>
                    <a:pt x="2923718" y="8718397"/>
                  </a:cubicBezTo>
                  <a:close/>
                </a:path>
              </a:pathLst>
            </a:custGeom>
            <a:solidFill>
              <a:srgbClr val="1E1E1E"/>
            </a:solidFill>
          </p:spPr>
        </p:sp>
        <p:sp>
          <p:nvSpPr>
            <p:cNvPr name="Freeform 5" id="5"/>
            <p:cNvSpPr/>
            <p:nvPr/>
          </p:nvSpPr>
          <p:spPr>
            <a:xfrm flipH="false" flipV="false" rot="0">
              <a:off x="214300" y="214287"/>
              <a:ext cx="5449214" cy="8320171"/>
            </a:xfrm>
            <a:custGeom>
              <a:avLst/>
              <a:gdLst/>
              <a:ahLst/>
              <a:cxnLst/>
              <a:rect r="r" b="b" t="t" l="l"/>
              <a:pathLst>
                <a:path h="8320171" w="5449214">
                  <a:moveTo>
                    <a:pt x="2724607" y="8320171"/>
                  </a:moveTo>
                  <a:cubicBezTo>
                    <a:pt x="1219848" y="8320171"/>
                    <a:pt x="0" y="7100329"/>
                    <a:pt x="0" y="5595556"/>
                  </a:cubicBezTo>
                  <a:lnTo>
                    <a:pt x="0" y="2724607"/>
                  </a:lnTo>
                  <a:cubicBezTo>
                    <a:pt x="0" y="1219860"/>
                    <a:pt x="1219848" y="0"/>
                    <a:pt x="2724607" y="0"/>
                  </a:cubicBezTo>
                  <a:cubicBezTo>
                    <a:pt x="4229379" y="0"/>
                    <a:pt x="5449214" y="1219861"/>
                    <a:pt x="5449214" y="2724607"/>
                  </a:cubicBezTo>
                  <a:lnTo>
                    <a:pt x="5449214" y="5595557"/>
                  </a:lnTo>
                  <a:cubicBezTo>
                    <a:pt x="5449214" y="7100329"/>
                    <a:pt x="4229379" y="8320171"/>
                    <a:pt x="2724607" y="8320171"/>
                  </a:cubicBezTo>
                  <a:close/>
                </a:path>
              </a:pathLst>
            </a:custGeom>
            <a:blipFill>
              <a:blip r:embed="rId2"/>
              <a:stretch>
                <a:fillRect l="-51790" t="0" r="-51790" b="0"/>
              </a:stretch>
            </a:blipFill>
          </p:spPr>
        </p:sp>
        <p:sp>
          <p:nvSpPr>
            <p:cNvPr name="Freeform 6" id="6"/>
            <p:cNvSpPr/>
            <p:nvPr/>
          </p:nvSpPr>
          <p:spPr>
            <a:xfrm flipH="false" flipV="false" rot="0">
              <a:off x="0" y="0"/>
              <a:ext cx="5877814" cy="8748754"/>
            </a:xfrm>
            <a:custGeom>
              <a:avLst/>
              <a:gdLst/>
              <a:ahLst/>
              <a:cxnLst/>
              <a:rect r="r" b="b" t="t" l="l"/>
              <a:pathLst>
                <a:path h="8748754" w="5877814">
                  <a:moveTo>
                    <a:pt x="2938907" y="8674590"/>
                  </a:moveTo>
                  <a:cubicBezTo>
                    <a:pt x="1356754" y="8674590"/>
                    <a:pt x="74168" y="7392009"/>
                    <a:pt x="74168" y="5809843"/>
                  </a:cubicBezTo>
                  <a:lnTo>
                    <a:pt x="74168" y="2938894"/>
                  </a:lnTo>
                  <a:cubicBezTo>
                    <a:pt x="74168" y="1356754"/>
                    <a:pt x="1356754" y="74155"/>
                    <a:pt x="2938907" y="74155"/>
                  </a:cubicBezTo>
                  <a:cubicBezTo>
                    <a:pt x="4521073" y="74155"/>
                    <a:pt x="5803646" y="1356754"/>
                    <a:pt x="5803646" y="2938894"/>
                  </a:cubicBezTo>
                  <a:lnTo>
                    <a:pt x="5803646" y="5809844"/>
                  </a:lnTo>
                  <a:cubicBezTo>
                    <a:pt x="5803646" y="7392009"/>
                    <a:pt x="4521073" y="8674590"/>
                    <a:pt x="2938907" y="8674590"/>
                  </a:cubicBezTo>
                  <a:close/>
                  <a:moveTo>
                    <a:pt x="2938907" y="8693640"/>
                  </a:moveTo>
                  <a:cubicBezTo>
                    <a:pt x="4531589" y="8693640"/>
                    <a:pt x="5822696" y="7402525"/>
                    <a:pt x="5822696" y="5809843"/>
                  </a:cubicBezTo>
                  <a:lnTo>
                    <a:pt x="5822696" y="2938894"/>
                  </a:lnTo>
                  <a:cubicBezTo>
                    <a:pt x="5822696" y="1346238"/>
                    <a:pt x="4531589" y="55105"/>
                    <a:pt x="2938907" y="55105"/>
                  </a:cubicBezTo>
                  <a:cubicBezTo>
                    <a:pt x="1346226" y="55105"/>
                    <a:pt x="55118" y="1346238"/>
                    <a:pt x="55118" y="2938894"/>
                  </a:cubicBezTo>
                  <a:lnTo>
                    <a:pt x="55118" y="5809844"/>
                  </a:lnTo>
                  <a:cubicBezTo>
                    <a:pt x="55118" y="7402525"/>
                    <a:pt x="1346225" y="8693640"/>
                    <a:pt x="2938907" y="8693640"/>
                  </a:cubicBezTo>
                  <a:close/>
                  <a:moveTo>
                    <a:pt x="2929458" y="8729688"/>
                  </a:moveTo>
                  <a:cubicBezTo>
                    <a:pt x="1321092" y="8724471"/>
                    <a:pt x="19050" y="7419213"/>
                    <a:pt x="19050" y="5809843"/>
                  </a:cubicBezTo>
                  <a:lnTo>
                    <a:pt x="19050" y="2938894"/>
                  </a:lnTo>
                  <a:cubicBezTo>
                    <a:pt x="19050" y="1326312"/>
                    <a:pt x="1326312" y="19050"/>
                    <a:pt x="2938907" y="19050"/>
                  </a:cubicBezTo>
                  <a:cubicBezTo>
                    <a:pt x="4551502" y="19050"/>
                    <a:pt x="5858764" y="1326312"/>
                    <a:pt x="5858764" y="2938894"/>
                  </a:cubicBezTo>
                  <a:lnTo>
                    <a:pt x="5858764" y="5809844"/>
                  </a:lnTo>
                  <a:cubicBezTo>
                    <a:pt x="5858764" y="7422439"/>
                    <a:pt x="4551502" y="8729702"/>
                    <a:pt x="2938907" y="8729704"/>
                  </a:cubicBezTo>
                  <a:lnTo>
                    <a:pt x="2934183" y="8729700"/>
                  </a:lnTo>
                  <a:lnTo>
                    <a:pt x="2929458" y="8729688"/>
                  </a:lnTo>
                  <a:close/>
                  <a:moveTo>
                    <a:pt x="2929407" y="8748738"/>
                  </a:moveTo>
                  <a:lnTo>
                    <a:pt x="2934157" y="8748750"/>
                  </a:lnTo>
                  <a:lnTo>
                    <a:pt x="2938907" y="8748754"/>
                  </a:lnTo>
                  <a:cubicBezTo>
                    <a:pt x="4562030" y="8748754"/>
                    <a:pt x="5877814" y="7432967"/>
                    <a:pt x="5877814" y="5809844"/>
                  </a:cubicBezTo>
                  <a:lnTo>
                    <a:pt x="5877814" y="2938894"/>
                  </a:lnTo>
                  <a:cubicBezTo>
                    <a:pt x="5877814" y="1315796"/>
                    <a:pt x="4562030" y="0"/>
                    <a:pt x="2938907" y="0"/>
                  </a:cubicBezTo>
                  <a:cubicBezTo>
                    <a:pt x="1315796" y="0"/>
                    <a:pt x="0" y="1315796"/>
                    <a:pt x="0" y="2938894"/>
                  </a:cubicBezTo>
                  <a:lnTo>
                    <a:pt x="0" y="5809844"/>
                  </a:lnTo>
                  <a:cubicBezTo>
                    <a:pt x="0" y="7429716"/>
                    <a:pt x="1310538" y="8743489"/>
                    <a:pt x="2929407" y="8748738"/>
                  </a:cubicBezTo>
                  <a:close/>
                </a:path>
              </a:pathLst>
            </a:custGeom>
            <a:solidFill>
              <a:srgbClr val="1E1E1E"/>
            </a:solidFill>
          </p:spPr>
        </p:sp>
      </p:grpSp>
      <p:sp>
        <p:nvSpPr>
          <p:cNvPr name="Freeform 7" id="7"/>
          <p:cNvSpPr/>
          <p:nvPr/>
        </p:nvSpPr>
        <p:spPr>
          <a:xfrm flipH="false" flipV="false" rot="-840791">
            <a:off x="-913706" y="1293720"/>
            <a:ext cx="7315200" cy="559551"/>
          </a:xfrm>
          <a:custGeom>
            <a:avLst/>
            <a:gdLst/>
            <a:ahLst/>
            <a:cxnLst/>
            <a:rect r="r" b="b" t="t" l="l"/>
            <a:pathLst>
              <a:path h="559551" w="7315200">
                <a:moveTo>
                  <a:pt x="0" y="0"/>
                </a:moveTo>
                <a:lnTo>
                  <a:pt x="7315200" y="0"/>
                </a:lnTo>
                <a:lnTo>
                  <a:pt x="7315200" y="559552"/>
                </a:lnTo>
                <a:lnTo>
                  <a:pt x="0" y="5595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466379" y="4413261"/>
            <a:ext cx="3715270" cy="743054"/>
          </a:xfrm>
          <a:custGeom>
            <a:avLst/>
            <a:gdLst/>
            <a:ahLst/>
            <a:cxnLst/>
            <a:rect r="r" b="b" t="t" l="l"/>
            <a:pathLst>
              <a:path h="743054" w="3715270">
                <a:moveTo>
                  <a:pt x="0" y="0"/>
                </a:moveTo>
                <a:lnTo>
                  <a:pt x="3715271" y="0"/>
                </a:lnTo>
                <a:lnTo>
                  <a:pt x="3715271" y="743054"/>
                </a:lnTo>
                <a:lnTo>
                  <a:pt x="0" y="743054"/>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6799564" y="4413261"/>
            <a:ext cx="3715270" cy="743054"/>
          </a:xfrm>
          <a:custGeom>
            <a:avLst/>
            <a:gdLst/>
            <a:ahLst/>
            <a:cxnLst/>
            <a:rect r="r" b="b" t="t" l="l"/>
            <a:pathLst>
              <a:path h="743054" w="3715270">
                <a:moveTo>
                  <a:pt x="0" y="0"/>
                </a:moveTo>
                <a:lnTo>
                  <a:pt x="3715270" y="0"/>
                </a:lnTo>
                <a:lnTo>
                  <a:pt x="3715270" y="743054"/>
                </a:lnTo>
                <a:lnTo>
                  <a:pt x="0" y="743054"/>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613690" y="1362075"/>
            <a:ext cx="10048455" cy="1334986"/>
          </a:xfrm>
          <a:prstGeom prst="rect">
            <a:avLst/>
          </a:prstGeom>
        </p:spPr>
        <p:txBody>
          <a:bodyPr anchor="t" rtlCol="false" tIns="0" lIns="0" bIns="0" rIns="0">
            <a:spAutoFit/>
          </a:bodyPr>
          <a:lstStyle/>
          <a:p>
            <a:pPr>
              <a:lnSpc>
                <a:spcPts val="9550"/>
              </a:lnSpc>
            </a:pPr>
            <a:r>
              <a:rPr lang="en-US" sz="10977" spc="-559">
                <a:solidFill>
                  <a:srgbClr val="FFFFFF"/>
                </a:solidFill>
                <a:latin typeface="Inter Bold"/>
              </a:rPr>
              <a:t>Design Patterns</a:t>
            </a:r>
          </a:p>
        </p:txBody>
      </p:sp>
      <p:sp>
        <p:nvSpPr>
          <p:cNvPr name="TextBox 11" id="11"/>
          <p:cNvSpPr txBox="true"/>
          <p:nvPr/>
        </p:nvSpPr>
        <p:spPr>
          <a:xfrm rot="0">
            <a:off x="1028700" y="4636770"/>
            <a:ext cx="2590629" cy="391287"/>
          </a:xfrm>
          <a:prstGeom prst="rect">
            <a:avLst/>
          </a:prstGeom>
        </p:spPr>
        <p:txBody>
          <a:bodyPr anchor="t" rtlCol="false" tIns="0" lIns="0" bIns="0" rIns="0">
            <a:spAutoFit/>
          </a:bodyPr>
          <a:lstStyle/>
          <a:p>
            <a:pPr>
              <a:lnSpc>
                <a:spcPts val="2783"/>
              </a:lnSpc>
            </a:pPr>
            <a:r>
              <a:rPr lang="en-US" sz="3199" spc="-163">
                <a:solidFill>
                  <a:srgbClr val="FFFFFF"/>
                </a:solidFill>
                <a:latin typeface="Inter"/>
              </a:rPr>
              <a:t>Facade</a:t>
            </a:r>
          </a:p>
        </p:txBody>
      </p:sp>
      <p:sp>
        <p:nvSpPr>
          <p:cNvPr name="TextBox 12" id="12"/>
          <p:cNvSpPr txBox="true"/>
          <p:nvPr/>
        </p:nvSpPr>
        <p:spPr>
          <a:xfrm rot="0">
            <a:off x="7361885" y="4636770"/>
            <a:ext cx="2590629" cy="391287"/>
          </a:xfrm>
          <a:prstGeom prst="rect">
            <a:avLst/>
          </a:prstGeom>
        </p:spPr>
        <p:txBody>
          <a:bodyPr anchor="t" rtlCol="false" tIns="0" lIns="0" bIns="0" rIns="0">
            <a:spAutoFit/>
          </a:bodyPr>
          <a:lstStyle/>
          <a:p>
            <a:pPr>
              <a:lnSpc>
                <a:spcPts val="2783"/>
              </a:lnSpc>
            </a:pPr>
            <a:r>
              <a:rPr lang="en-US" sz="3199" spc="-163">
                <a:solidFill>
                  <a:srgbClr val="FFFFFF"/>
                </a:solidFill>
                <a:latin typeface="Inter"/>
              </a:rPr>
              <a:t>Builder</a:t>
            </a:r>
          </a:p>
        </p:txBody>
      </p:sp>
      <p:sp>
        <p:nvSpPr>
          <p:cNvPr name="TextBox 13" id="13"/>
          <p:cNvSpPr txBox="true"/>
          <p:nvPr/>
        </p:nvSpPr>
        <p:spPr>
          <a:xfrm rot="0">
            <a:off x="1028700" y="5397024"/>
            <a:ext cx="5331690" cy="3090545"/>
          </a:xfrm>
          <a:prstGeom prst="rect">
            <a:avLst/>
          </a:prstGeom>
        </p:spPr>
        <p:txBody>
          <a:bodyPr anchor="t" rtlCol="false" tIns="0" lIns="0" bIns="0" rIns="0">
            <a:spAutoFit/>
          </a:bodyPr>
          <a:lstStyle/>
          <a:p>
            <a:pPr>
              <a:lnSpc>
                <a:spcPts val="4179"/>
              </a:lnSpc>
            </a:pPr>
            <a:r>
              <a:rPr lang="en-US" sz="2199">
                <a:solidFill>
                  <a:srgbClr val="FFFFFF"/>
                </a:solidFill>
                <a:latin typeface="Inter"/>
              </a:rPr>
              <a:t>This structural design pattern provides a simplified and unified interface to a set of interfaces in a subsystem, making it easier to use and understand. This is used in ConsoleIO class using imported java.utils Interfaces.</a:t>
            </a:r>
          </a:p>
        </p:txBody>
      </p:sp>
      <p:sp>
        <p:nvSpPr>
          <p:cNvPr name="TextBox 14" id="14"/>
          <p:cNvSpPr txBox="true"/>
          <p:nvPr/>
        </p:nvSpPr>
        <p:spPr>
          <a:xfrm rot="0">
            <a:off x="7361885" y="5397024"/>
            <a:ext cx="6068243" cy="3614420"/>
          </a:xfrm>
          <a:prstGeom prst="rect">
            <a:avLst/>
          </a:prstGeom>
        </p:spPr>
        <p:txBody>
          <a:bodyPr anchor="t" rtlCol="false" tIns="0" lIns="0" bIns="0" rIns="0">
            <a:spAutoFit/>
          </a:bodyPr>
          <a:lstStyle/>
          <a:p>
            <a:pPr>
              <a:lnSpc>
                <a:spcPts val="4179"/>
              </a:lnSpc>
            </a:pPr>
            <a:r>
              <a:rPr lang="en-US" sz="2199">
                <a:solidFill>
                  <a:srgbClr val="FFFFFF"/>
                </a:solidFill>
                <a:latin typeface="Inter"/>
              </a:rPr>
              <a:t>The creational design pattern separates the construction of a complex object from its representation, allowing the step-by-step creation of different configurations of the object using the same construction process. This is used in initializing and building the agile board. </a:t>
            </a:r>
          </a:p>
        </p:txBody>
      </p:sp>
      <p:grpSp>
        <p:nvGrpSpPr>
          <p:cNvPr name="Group 15" id="15"/>
          <p:cNvGrpSpPr/>
          <p:nvPr/>
        </p:nvGrpSpPr>
        <p:grpSpPr>
          <a:xfrm rot="0">
            <a:off x="13907954" y="3135540"/>
            <a:ext cx="2249180" cy="22491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52450" cap="sq">
              <a:solidFill>
                <a:srgbClr val="FFFFFF"/>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260093" y="4434807"/>
            <a:ext cx="2932415" cy="2351362"/>
            <a:chOff x="0" y="0"/>
            <a:chExt cx="1075555" cy="862436"/>
          </a:xfrm>
        </p:grpSpPr>
        <p:sp>
          <p:nvSpPr>
            <p:cNvPr name="Freeform 5" id="5"/>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6" id="6"/>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4260093" y="6895603"/>
            <a:ext cx="2932415" cy="847111"/>
            <a:chOff x="0" y="0"/>
            <a:chExt cx="1075555" cy="310705"/>
          </a:xfrm>
        </p:grpSpPr>
        <p:sp>
          <p:nvSpPr>
            <p:cNvPr name="Freeform 8" id="8"/>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9070732" y="5281918"/>
            <a:ext cx="2932415" cy="2351362"/>
            <a:chOff x="0" y="0"/>
            <a:chExt cx="1075555" cy="862436"/>
          </a:xfrm>
        </p:grpSpPr>
        <p:sp>
          <p:nvSpPr>
            <p:cNvPr name="Freeform 11" id="11"/>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2" id="12"/>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9070732" y="7742714"/>
            <a:ext cx="2932415" cy="847111"/>
            <a:chOff x="0" y="0"/>
            <a:chExt cx="1075555" cy="310705"/>
          </a:xfrm>
        </p:grpSpPr>
        <p:sp>
          <p:nvSpPr>
            <p:cNvPr name="Freeform 14" id="14"/>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5" id="15"/>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3046312" y="3696538"/>
            <a:ext cx="2932415" cy="2351362"/>
            <a:chOff x="0" y="0"/>
            <a:chExt cx="1075555" cy="862436"/>
          </a:xfrm>
        </p:grpSpPr>
        <p:sp>
          <p:nvSpPr>
            <p:cNvPr name="Freeform 17" id="17"/>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8" id="18"/>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3046312" y="6157334"/>
            <a:ext cx="2932415" cy="847111"/>
            <a:chOff x="0" y="0"/>
            <a:chExt cx="1075555" cy="310705"/>
          </a:xfrm>
        </p:grpSpPr>
        <p:sp>
          <p:nvSpPr>
            <p:cNvPr name="Freeform 20" id="20"/>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21" id="21"/>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1885381">
            <a:off x="12158125" y="7633280"/>
            <a:ext cx="1776375" cy="501826"/>
          </a:xfrm>
          <a:custGeom>
            <a:avLst/>
            <a:gdLst/>
            <a:ahLst/>
            <a:cxnLst/>
            <a:rect r="r" b="b" t="t" l="l"/>
            <a:pathLst>
              <a:path h="501826" w="1776375">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538888" y="1242987"/>
            <a:ext cx="9765153" cy="1091123"/>
          </a:xfrm>
          <a:prstGeom prst="rect">
            <a:avLst/>
          </a:prstGeom>
        </p:spPr>
        <p:txBody>
          <a:bodyPr anchor="t" rtlCol="false" tIns="0" lIns="0" bIns="0" rIns="0">
            <a:spAutoFit/>
          </a:bodyPr>
          <a:lstStyle/>
          <a:p>
            <a:pPr algn="ctr" marL="0" indent="0" lvl="0">
              <a:lnSpc>
                <a:spcPts val="8877"/>
              </a:lnSpc>
              <a:spcBef>
                <a:spcPct val="0"/>
              </a:spcBef>
            </a:pPr>
            <a:r>
              <a:rPr lang="en-US" sz="6432" spc="630">
                <a:solidFill>
                  <a:srgbClr val="231F20"/>
                </a:solidFill>
                <a:latin typeface="Oswald Bold"/>
              </a:rPr>
              <a:t>FUTURE IMPROVEMENTS</a:t>
            </a:r>
          </a:p>
        </p:txBody>
      </p:sp>
      <p:sp>
        <p:nvSpPr>
          <p:cNvPr name="TextBox 24" id="24"/>
          <p:cNvSpPr txBox="true"/>
          <p:nvPr/>
        </p:nvSpPr>
        <p:spPr>
          <a:xfrm rot="0">
            <a:off x="4448009" y="7065345"/>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rPr>
              <a:t>GUI</a:t>
            </a:r>
          </a:p>
        </p:txBody>
      </p:sp>
      <p:sp>
        <p:nvSpPr>
          <p:cNvPr name="TextBox 25" id="25"/>
          <p:cNvSpPr txBox="true"/>
          <p:nvPr/>
        </p:nvSpPr>
        <p:spPr>
          <a:xfrm rot="0">
            <a:off x="4470203" y="4603345"/>
            <a:ext cx="2534389" cy="1159319"/>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Add a GUI for easy use and visualization of application compared to a CLI</a:t>
            </a:r>
          </a:p>
        </p:txBody>
      </p:sp>
      <p:sp>
        <p:nvSpPr>
          <p:cNvPr name="TextBox 26" id="26"/>
          <p:cNvSpPr txBox="true"/>
          <p:nvPr/>
        </p:nvSpPr>
        <p:spPr>
          <a:xfrm rot="0">
            <a:off x="9258648" y="7912457"/>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rPr>
              <a:t>DATABASE</a:t>
            </a:r>
          </a:p>
        </p:txBody>
      </p:sp>
      <p:sp>
        <p:nvSpPr>
          <p:cNvPr name="TextBox 27" id="27"/>
          <p:cNvSpPr txBox="true"/>
          <p:nvPr/>
        </p:nvSpPr>
        <p:spPr>
          <a:xfrm rot="0">
            <a:off x="9280843" y="5450456"/>
            <a:ext cx="2534389" cy="1450231"/>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Upgrade project to make use of a  RDB and ORM framework to store accounts and tasks data</a:t>
            </a:r>
          </a:p>
        </p:txBody>
      </p:sp>
      <p:sp>
        <p:nvSpPr>
          <p:cNvPr name="TextBox 28" id="28"/>
          <p:cNvSpPr txBox="true"/>
          <p:nvPr/>
        </p:nvSpPr>
        <p:spPr>
          <a:xfrm rot="0">
            <a:off x="13234228" y="6327076"/>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rPr>
              <a:t>BACKEND</a:t>
            </a:r>
          </a:p>
        </p:txBody>
      </p:sp>
      <p:sp>
        <p:nvSpPr>
          <p:cNvPr name="TextBox 29" id="29"/>
          <p:cNvSpPr txBox="true"/>
          <p:nvPr/>
        </p:nvSpPr>
        <p:spPr>
          <a:xfrm rot="0">
            <a:off x="13256422" y="3865075"/>
            <a:ext cx="2534389" cy="1159319"/>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Add backend controller to create new user accounts for different type of roles</a:t>
            </a:r>
          </a:p>
        </p:txBody>
      </p:sp>
      <p:sp>
        <p:nvSpPr>
          <p:cNvPr name="Freeform 30" id="30"/>
          <p:cNvSpPr/>
          <p:nvPr/>
        </p:nvSpPr>
        <p:spPr>
          <a:xfrm flipH="true" flipV="false" rot="-8970905">
            <a:off x="7337391" y="7248542"/>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1836286" y="2844075"/>
            <a:ext cx="8187907" cy="1135093"/>
          </a:xfrm>
          <a:prstGeom prst="rect">
            <a:avLst/>
          </a:prstGeom>
        </p:spPr>
        <p:txBody>
          <a:bodyPr anchor="t" rtlCol="false" tIns="0" lIns="0" bIns="0" rIns="0">
            <a:spAutoFit/>
          </a:bodyPr>
          <a:lstStyle/>
          <a:p>
            <a:pPr>
              <a:lnSpc>
                <a:spcPts val="3060"/>
              </a:lnSpc>
            </a:pPr>
            <a:r>
              <a:rPr lang="en-US" sz="2186">
                <a:solidFill>
                  <a:srgbClr val="100F0D"/>
                </a:solidFill>
                <a:latin typeface="Montserrat Light"/>
              </a:rPr>
              <a:t>These are planned or potential future improvements showing our commitment to continuous improvement and staying aligned with evolving Agile practices</a:t>
            </a:r>
          </a:p>
        </p:txBody>
      </p:sp>
      <p:sp>
        <p:nvSpPr>
          <p:cNvPr name="Freeform 32" id="32"/>
          <p:cNvSpPr/>
          <p:nvPr/>
        </p:nvSpPr>
        <p:spPr>
          <a:xfrm flipH="false" flipV="false" rot="887923">
            <a:off x="-5552903" y="4438887"/>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DAF2zBAf_98</dc:identifier>
  <dcterms:modified xsi:type="dcterms:W3CDTF">2011-08-01T06:04:30Z</dcterms:modified>
  <cp:revision>1</cp:revision>
  <dc:title>Black and Orange Minimalist Architect Presentation</dc:title>
</cp:coreProperties>
</file>